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307" r:id="rId4"/>
    <p:sldId id="314" r:id="rId5"/>
    <p:sldId id="311" r:id="rId6"/>
    <p:sldId id="301" r:id="rId7"/>
    <p:sldId id="271" r:id="rId8"/>
    <p:sldId id="279" r:id="rId9"/>
    <p:sldId id="287" r:id="rId10"/>
    <p:sldId id="288" r:id="rId11"/>
    <p:sldId id="330" r:id="rId12"/>
    <p:sldId id="326" r:id="rId13"/>
    <p:sldId id="325" r:id="rId14"/>
    <p:sldId id="315" r:id="rId15"/>
    <p:sldId id="316" r:id="rId16"/>
    <p:sldId id="317" r:id="rId17"/>
    <p:sldId id="324" r:id="rId18"/>
    <p:sldId id="275" r:id="rId19"/>
  </p:sldIdLst>
  <p:sldSz cx="6858000" cy="5143500"/>
  <p:notesSz cx="7102475" cy="936942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0F6FC6"/>
    <a:srgbClr val="FF6600"/>
    <a:srgbClr val="FFFFFF"/>
    <a:srgbClr val="113C91"/>
    <a:srgbClr val="154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88037" autoAdjust="0"/>
  </p:normalViewPr>
  <p:slideViewPr>
    <p:cSldViewPr>
      <p:cViewPr varScale="1">
        <p:scale>
          <a:sx n="60" d="100"/>
          <a:sy n="60" d="100"/>
        </p:scale>
        <p:origin x="2112" y="43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331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1B6446E6-85C9-4C5C-8981-C1A627031582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8C602798-2DAC-48BC-B91B-7EA80122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4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9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1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3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8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028" y="8684927"/>
            <a:ext cx="29724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3" tIns="44856" rIns="89713" bIns="44856" anchor="b"/>
          <a:lstStyle/>
          <a:p>
            <a:pPr algn="r"/>
            <a:fld id="{4390C379-53D6-4BA2-82DC-76BF80C4F462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028" y="8684927"/>
            <a:ext cx="29724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13" tIns="44856" rIns="89713" bIns="44856" anchor="b"/>
          <a:lstStyle/>
          <a:p>
            <a:pPr algn="r"/>
            <a:fld id="{FBDFF126-A442-45AC-9F8D-C19D0A022316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21507" name="Rectangle 2"/>
          <p:cNvSpPr txBox="1">
            <a:spLocks noGrp="1" noChangeArrowheads="1"/>
          </p:cNvSpPr>
          <p:nvPr/>
        </p:nvSpPr>
        <p:spPr bwMode="auto">
          <a:xfrm>
            <a:off x="1" y="2"/>
            <a:ext cx="29724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1" rIns="91399" bIns="45701"/>
          <a:lstStyle/>
          <a:p>
            <a:r>
              <a:rPr lang="en-US" sz="1200" dirty="0"/>
              <a:t>UNCLASSIFIED//FOR OFFICIAL USE ONLY</a:t>
            </a:r>
          </a:p>
          <a:p>
            <a:endParaRPr lang="en-US" sz="1200" dirty="0"/>
          </a:p>
        </p:txBody>
      </p:sp>
      <p:sp>
        <p:nvSpPr>
          <p:cNvPr id="21508" name="Rectangle 6"/>
          <p:cNvSpPr txBox="1">
            <a:spLocks noGrp="1" noChangeArrowheads="1"/>
          </p:cNvSpPr>
          <p:nvPr/>
        </p:nvSpPr>
        <p:spPr bwMode="auto">
          <a:xfrm>
            <a:off x="1" y="8684927"/>
            <a:ext cx="29724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1" rIns="91399" bIns="45701" anchor="b"/>
          <a:lstStyle/>
          <a:p>
            <a:r>
              <a:rPr lang="en-US" sz="1200" dirty="0"/>
              <a:t>UNCLASSIFIED//FOR OFFICIAL USE ONLY</a:t>
            </a:r>
          </a:p>
          <a:p>
            <a:endParaRPr lang="en-US" sz="1200" dirty="0"/>
          </a:p>
        </p:txBody>
      </p:sp>
      <p:sp>
        <p:nvSpPr>
          <p:cNvPr id="21509" name="Rectangle 7"/>
          <p:cNvSpPr txBox="1">
            <a:spLocks noGrp="1" noChangeArrowheads="1"/>
          </p:cNvSpPr>
          <p:nvPr/>
        </p:nvSpPr>
        <p:spPr bwMode="auto">
          <a:xfrm>
            <a:off x="3884028" y="8684927"/>
            <a:ext cx="29724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1" rIns="91399" bIns="45701" anchor="b"/>
          <a:lstStyle/>
          <a:p>
            <a:pPr algn="r"/>
            <a:fld id="{ED1AA53E-9603-4152-B770-615E8F62C997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24240" y="4191001"/>
            <a:ext cx="6429375" cy="4381500"/>
          </a:xfrm>
          <a:noFill/>
          <a:ln/>
        </p:spPr>
        <p:txBody>
          <a:bodyPr lIns="91399" tIns="45701" rIns="91399" bIns="45701"/>
          <a:lstStyle/>
          <a:p>
            <a:pPr marL="169769" indent="-169769">
              <a:lnSpc>
                <a:spcPct val="8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155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2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9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209675" y="703263"/>
            <a:ext cx="4683125" cy="351313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9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ED0D0F3-124A-42D5-A7E9-E0D4F6B8CA5F}" type="datetime1">
              <a:rPr lang="en-US" smtClean="0">
                <a:solidFill>
                  <a:srgbClr val="FFFFFF"/>
                </a:solidFill>
              </a:rPr>
              <a:t>1/27/2015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17420-7F27-4B8A-BF3D-54B31D87F914}" type="datetime1">
              <a:rPr lang="en-US" smtClean="0"/>
              <a:t>1/27/2015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2DF5C-913D-4173-A491-9F5061F106C9}" type="datetime1">
              <a:rPr lang="en-US" smtClean="0"/>
              <a:t>1/27/2015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87CB6B7F-DBD1-4E69-B47B-091B2F63489C}" type="datetime1">
              <a:rPr lang="en-US" smtClean="0"/>
              <a:t>1/27/2015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D2AE1B2A-069E-4564-977B-39AEFE0B2500}" type="datetime1">
              <a:rPr lang="en-US" smtClean="0"/>
              <a:t>1/27/2015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08FD5-9DA8-42B8-AF7B-2AA780B4EBFF}" type="datetime1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C3015-677D-4009-8DC7-3AA8A1C03B4C}" type="datetime1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>
              <a:buNone/>
              <a:defRPr sz="315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47709-4BD6-43F0-9C2B-E8EF6F1A936C}" type="datetime1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>
            <a:extLst/>
          </a:lstStyle>
          <a:p>
            <a:fld id="{C3CE399F-C7C2-4427-BD3A-99B0F38E3979}" type="datetime1">
              <a:rPr lang="en-US" smtClean="0"/>
              <a:t>1/27/2015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  <a:extLst/>
          </a:lstStyle>
          <a:p>
            <a:pPr algn="ctr"/>
            <a:fld id="{8F82E0A0-C266-4798-8C8F-B9F91E9DA37E}" type="slidenum">
              <a:rPr lang="en-US" sz="21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  <a:extLst/>
          </a:lstStyle>
          <a:p>
            <a:fld id="{1DE8082D-0B96-4EEC-90D2-58F3A8ECBBC7}" type="datetime1">
              <a:rPr lang="en-US" smtClean="0"/>
              <a:t>1/27/2015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rntfn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jpeg"/><Relationship Id="rId5" Type="http://schemas.openxmlformats.org/officeDocument/2006/relationships/image" Target="../media/image8.wmf"/><Relationship Id="rId15" Type="http://schemas.openxmlformats.org/officeDocument/2006/relationships/image" Target="../media/image18.jpeg"/><Relationship Id="rId10" Type="http://schemas.openxmlformats.org/officeDocument/2006/relationships/image" Target="../media/image13.gif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wmf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26" y="-37442"/>
            <a:ext cx="6858000" cy="45375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>
            <a:extLst/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aramond Premr Pro" pitchFamily="18" charset="0"/>
              </a:rPr>
              <a:t>RPNT Forum II, Dana Point, CA</a:t>
            </a:r>
            <a:endParaRPr lang="en-US" sz="2400" dirty="0">
              <a:solidFill>
                <a:schemeClr val="tx1"/>
              </a:solidFill>
              <a:latin typeface="Garamond Premr Pro" pitchFamily="18" charset="0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235296" y="3437010"/>
            <a:ext cx="4857750" cy="152876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extLst/>
          </a:lstStyle>
          <a:p>
            <a:pPr defTabSz="685800">
              <a:spcBef>
                <a:spcPct val="0"/>
              </a:spcBef>
              <a:defRPr/>
            </a:pPr>
            <a:r>
              <a:rPr lang="en-US" sz="1350" cap="all" dirty="0" smtClean="0">
                <a:latin typeface="Garamond Premr Pro" pitchFamily="18" charset="0"/>
                <a:ea typeface="+mj-ea"/>
                <a:cs typeface="+mj-cs"/>
              </a:rPr>
              <a:t>January 2015</a:t>
            </a:r>
            <a:endParaRPr lang="en-US" sz="1350" cap="all" dirty="0">
              <a:latin typeface="Garamond Premr Pro" pitchFamily="18" charset="0"/>
              <a:ea typeface="+mj-ea"/>
              <a:cs typeface="+mj-cs"/>
            </a:endParaRPr>
          </a:p>
        </p:txBody>
      </p:sp>
      <p:pic>
        <p:nvPicPr>
          <p:cNvPr id="19" name="Picture 8" descr="C:\Users\jamie hubans.AHF\AppData\Local\Microsoft\Windows\Temporary Internet Files\Content.IE5\TXMCAXJ6\MC910216995[1]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6858001" cy="44514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3437010"/>
            <a:ext cx="6705600" cy="64633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 Premr Pro" pitchFamily="18" charset="0"/>
              </a:rPr>
              <a:t>Resilient PNT Update – U.S.A.</a:t>
            </a:r>
            <a:endParaRPr lang="en-US" sz="3000" b="1" i="1" dirty="0">
              <a:solidFill>
                <a:schemeClr val="bg1"/>
              </a:solidFill>
              <a:latin typeface="Garamond Premr Pro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83" y="1204155"/>
            <a:ext cx="2185091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Administration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Concerned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1" y="1718183"/>
            <a:ext cx="56578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/>
              <a:t>“We have known about the problem since 2001</a:t>
            </a:r>
            <a:r>
              <a:rPr lang="en-US" sz="2100" dirty="0" smtClean="0"/>
              <a:t>.”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Dept. of Transportation Deputy Secretary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marthazoller.com/wp-content/uploads/2011/09/G4S_Pentag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5259"/>
            <a:ext cx="857250" cy="6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SivZYGQeCi0UImDeGN2UhOwkfuIRZfuE7NZBpInFA0dRnV6MOWwFmYuL1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771242"/>
            <a:ext cx="697979" cy="6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6800" y="2610243"/>
            <a:ext cx="56578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/>
              <a:t>“Interested in </a:t>
            </a:r>
            <a:r>
              <a:rPr lang="en-US" sz="2100" dirty="0" err="1"/>
              <a:t>eLoran</a:t>
            </a:r>
            <a:r>
              <a:rPr lang="en-US" sz="2100" dirty="0"/>
              <a:t> as part of APNT</a:t>
            </a:r>
            <a:r>
              <a:rPr lang="en-US" sz="2100" dirty="0" smtClean="0"/>
              <a:t>.”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Dept. of </a:t>
            </a:r>
            <a:r>
              <a:rPr lang="en-US" dirty="0" smtClean="0">
                <a:solidFill>
                  <a:srgbClr val="0070C0"/>
                </a:solidFill>
              </a:rPr>
              <a:t>Defense CIO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71448" y="3609265"/>
            <a:ext cx="58864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/>
              <a:t>“Precise, synchronized time is a real problem.”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Dept. of Homeland Security Senior Official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482" y="3588756"/>
            <a:ext cx="734118" cy="734118"/>
          </a:xfrm>
          <a:prstGeom prst="rect">
            <a:avLst/>
          </a:prstGeom>
        </p:spPr>
      </p:pic>
      <p:sp>
        <p:nvSpPr>
          <p:cNvPr id="13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Hate GPS”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7750" y="45074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Secretary of Defense Nominee – Ashton Carter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516105"/>
            <a:ext cx="5314950" cy="29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85750"/>
            <a:ext cx="6130508" cy="472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18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14500" indent="-1714500"/>
            <a:r>
              <a:rPr lang="en-US" dirty="0" smtClean="0"/>
              <a:t>US Army – “How much for 50,000 </a:t>
            </a:r>
            <a:r>
              <a:rPr lang="en-US" dirty="0" err="1" smtClean="0"/>
              <a:t>eLoran</a:t>
            </a:r>
            <a:r>
              <a:rPr lang="en-US" dirty="0" smtClean="0"/>
              <a:t> Receivers?”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338615"/>
            <a:ext cx="4683125" cy="3459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9621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FedBizOpps.Gov</a:t>
            </a:r>
            <a:endParaRPr lang="en-US" dirty="0" smtClean="0"/>
          </a:p>
          <a:p>
            <a:pPr algn="ctr"/>
            <a:r>
              <a:rPr lang="en-US" dirty="0" smtClean="0"/>
              <a:t>14 Jan 2015</a:t>
            </a:r>
            <a:endParaRPr lang="en-US" dirty="0"/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887" y="601324"/>
            <a:ext cx="6057900" cy="44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What Can You Do?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Garamond Premr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8115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Understand</a:t>
            </a:r>
          </a:p>
          <a:p>
            <a:r>
              <a:rPr lang="en-US" sz="3600" dirty="0" smtClean="0"/>
              <a:t> 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12900"/>
            <a:ext cx="1933575" cy="2362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14</a:t>
            </a:fld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887" y="601324"/>
            <a:ext cx="6057900" cy="44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What Can You Do?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Garamond Premr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8115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Understand</a:t>
            </a:r>
          </a:p>
          <a:p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smtClean="0"/>
              <a:t>Educate</a:t>
            </a:r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57600" y="2495550"/>
            <a:ext cx="2480394" cy="17256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15</a:t>
            </a:fld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887" y="601324"/>
            <a:ext cx="6057900" cy="44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What Can You Do?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Garamond Premr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56633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Understand</a:t>
            </a:r>
          </a:p>
          <a:p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smtClean="0"/>
              <a:t>Educate</a:t>
            </a:r>
          </a:p>
          <a:p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2267" t="4444" r="34246" b="-4444"/>
          <a:stretch/>
        </p:blipFill>
        <p:spPr>
          <a:xfrm>
            <a:off x="3563981" y="1986298"/>
            <a:ext cx="2438400" cy="2626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307" y="1733550"/>
            <a:ext cx="824739" cy="824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357" y="4054041"/>
            <a:ext cx="1101481" cy="6225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16</a:t>
            </a:fld>
            <a:endParaRPr lang="en-US"/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887" y="601324"/>
            <a:ext cx="6057900" cy="44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What Can You Do?</a:t>
            </a:r>
            <a:endParaRPr lang="en-US" sz="3300" b="1" dirty="0">
              <a:solidFill>
                <a:schemeClr val="tx2">
                  <a:lumMod val="50000"/>
                </a:schemeClr>
              </a:solidFill>
              <a:latin typeface="Garamond Premr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556633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Understand</a:t>
            </a:r>
          </a:p>
          <a:p>
            <a:r>
              <a:rPr lang="en-US" sz="3600" dirty="0" smtClean="0"/>
              <a:t> </a:t>
            </a:r>
            <a:endParaRPr lang="en-US" sz="3600" dirty="0"/>
          </a:p>
          <a:p>
            <a:r>
              <a:rPr lang="en-US" sz="3600" dirty="0" smtClean="0"/>
              <a:t>Educate</a:t>
            </a:r>
          </a:p>
          <a:p>
            <a:endParaRPr lang="en-US" sz="3600" dirty="0"/>
          </a:p>
          <a:p>
            <a:r>
              <a:rPr lang="en-US" sz="3600" dirty="0" smtClean="0"/>
              <a:t>Support </a:t>
            </a:r>
          </a:p>
          <a:p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5230"/>
          <a:stretch/>
        </p:blipFill>
        <p:spPr>
          <a:xfrm>
            <a:off x="3505200" y="1556633"/>
            <a:ext cx="2795587" cy="27434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17</a:t>
            </a:fld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60566"/>
            <a:ext cx="5826908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4954" y="3507559"/>
            <a:ext cx="2000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1"/>
                </a:solidFill>
                <a:hlinkClick r:id="rId4"/>
              </a:rPr>
              <a:t>www.RNTFnd.org</a:t>
            </a:r>
            <a:endParaRPr lang="en-US" sz="21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4" descr="http://www.satellitetoday.com/Assets/Image/MSF08-2107-1_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800101" y="971551"/>
            <a:ext cx="1601147" cy="9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077233" y="1485900"/>
            <a:ext cx="1168853" cy="2552928"/>
            <a:chOff x="5730926" y="2008786"/>
            <a:chExt cx="1525279" cy="3331411"/>
          </a:xfrm>
        </p:grpSpPr>
        <p:pic>
          <p:nvPicPr>
            <p:cNvPr id="29" name="Picture 10" descr="http://wvsr.homestead.com/eart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926" y="3814917"/>
              <a:ext cx="1525279" cy="152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5730926" y="3575306"/>
              <a:ext cx="1519084" cy="176489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5938583" y="2008786"/>
              <a:ext cx="551885" cy="1806131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85949" y="2042337"/>
              <a:ext cx="312085" cy="177258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341534" y="2084076"/>
            <a:ext cx="422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aramond Premr Pro" pitchFamily="18" charset="0"/>
              </a:rPr>
              <a:t>“…a single point of failure…”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451"/>
          <p:cNvSpPr txBox="1">
            <a:spLocks noChangeArrowheads="1"/>
          </p:cNvSpPr>
          <p:nvPr/>
        </p:nvSpPr>
        <p:spPr bwMode="auto">
          <a:xfrm>
            <a:off x="514350" y="171451"/>
            <a:ext cx="60007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Calibri" pitchFamily="34" charset="0"/>
              </a:rPr>
              <a:t>Critical Infrastructure GPS Dependencies</a:t>
            </a:r>
          </a:p>
        </p:txBody>
      </p:sp>
      <p:sp>
        <p:nvSpPr>
          <p:cNvPr id="20483" name="Text Box 1555"/>
          <p:cNvSpPr txBox="1">
            <a:spLocks noChangeArrowheads="1"/>
          </p:cNvSpPr>
          <p:nvPr/>
        </p:nvSpPr>
        <p:spPr bwMode="auto">
          <a:xfrm>
            <a:off x="714376" y="1027510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50"/>
          </a:p>
        </p:txBody>
      </p:sp>
      <p:grpSp>
        <p:nvGrpSpPr>
          <p:cNvPr id="2" name="Group 1556"/>
          <p:cNvGrpSpPr>
            <a:grpSpLocks noChangeAspect="1"/>
          </p:cNvGrpSpPr>
          <p:nvPr/>
        </p:nvGrpSpPr>
        <p:grpSpPr bwMode="auto">
          <a:xfrm>
            <a:off x="536973" y="609600"/>
            <a:ext cx="5893594" cy="3990975"/>
            <a:chOff x="2527" y="5197"/>
            <a:chExt cx="11740" cy="8180"/>
          </a:xfrm>
        </p:grpSpPr>
        <p:sp>
          <p:nvSpPr>
            <p:cNvPr id="20485" name="AutoShape 1557"/>
            <p:cNvSpPr>
              <a:spLocks noChangeAspect="1" noChangeArrowheads="1"/>
            </p:cNvSpPr>
            <p:nvPr/>
          </p:nvSpPr>
          <p:spPr bwMode="auto">
            <a:xfrm>
              <a:off x="2527" y="5197"/>
              <a:ext cx="11740" cy="8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527" y="5197"/>
              <a:ext cx="1985" cy="1089"/>
              <a:chOff x="181" y="1554"/>
              <a:chExt cx="1227" cy="654"/>
            </a:xfrm>
          </p:grpSpPr>
          <p:sp>
            <p:nvSpPr>
              <p:cNvPr id="20857" name="AutoShape 9"/>
              <p:cNvSpPr>
                <a:spLocks noChangeAspect="1" noChangeArrowheads="1"/>
              </p:cNvSpPr>
              <p:nvPr/>
            </p:nvSpPr>
            <p:spPr bwMode="auto">
              <a:xfrm>
                <a:off x="181" y="1554"/>
                <a:ext cx="1227" cy="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58" name="Freeform 10"/>
              <p:cNvSpPr>
                <a:spLocks/>
              </p:cNvSpPr>
              <p:nvPr/>
            </p:nvSpPr>
            <p:spPr bwMode="auto">
              <a:xfrm>
                <a:off x="211" y="1777"/>
                <a:ext cx="562" cy="414"/>
              </a:xfrm>
              <a:custGeom>
                <a:avLst/>
                <a:gdLst>
                  <a:gd name="T0" fmla="*/ 1 w 1685"/>
                  <a:gd name="T1" fmla="*/ 0 h 1242"/>
                  <a:gd name="T2" fmla="*/ 3 w 1685"/>
                  <a:gd name="T3" fmla="*/ 0 h 1242"/>
                  <a:gd name="T4" fmla="*/ 4 w 1685"/>
                  <a:gd name="T5" fmla="*/ 0 h 1242"/>
                  <a:gd name="T6" fmla="*/ 4 w 1685"/>
                  <a:gd name="T7" fmla="*/ 1 h 1242"/>
                  <a:gd name="T8" fmla="*/ 6 w 1685"/>
                  <a:gd name="T9" fmla="*/ 1 h 1242"/>
                  <a:gd name="T10" fmla="*/ 6 w 1685"/>
                  <a:gd name="T11" fmla="*/ 3 h 1242"/>
                  <a:gd name="T12" fmla="*/ 7 w 1685"/>
                  <a:gd name="T13" fmla="*/ 5 h 1242"/>
                  <a:gd name="T14" fmla="*/ 5 w 1685"/>
                  <a:gd name="T15" fmla="*/ 5 h 1242"/>
                  <a:gd name="T16" fmla="*/ 4 w 1685"/>
                  <a:gd name="T17" fmla="*/ 5 h 1242"/>
                  <a:gd name="T18" fmla="*/ 0 w 1685"/>
                  <a:gd name="T19" fmla="*/ 5 h 1242"/>
                  <a:gd name="T20" fmla="*/ 1 w 1685"/>
                  <a:gd name="T21" fmla="*/ 2 h 1242"/>
                  <a:gd name="T22" fmla="*/ 1 w 1685"/>
                  <a:gd name="T23" fmla="*/ 1 h 1242"/>
                  <a:gd name="T24" fmla="*/ 1 w 1685"/>
                  <a:gd name="T25" fmla="*/ 0 h 1242"/>
                  <a:gd name="T26" fmla="*/ 1 w 1685"/>
                  <a:gd name="T27" fmla="*/ 0 h 12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85"/>
                  <a:gd name="T43" fmla="*/ 0 h 1242"/>
                  <a:gd name="T44" fmla="*/ 1685 w 1685"/>
                  <a:gd name="T45" fmla="*/ 1242 h 12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85" h="1242">
                    <a:moveTo>
                      <a:pt x="247" y="50"/>
                    </a:moveTo>
                    <a:lnTo>
                      <a:pt x="677" y="0"/>
                    </a:lnTo>
                    <a:lnTo>
                      <a:pt x="1002" y="54"/>
                    </a:lnTo>
                    <a:lnTo>
                      <a:pt x="1008" y="149"/>
                    </a:lnTo>
                    <a:lnTo>
                      <a:pt x="1423" y="198"/>
                    </a:lnTo>
                    <a:lnTo>
                      <a:pt x="1512" y="723"/>
                    </a:lnTo>
                    <a:lnTo>
                      <a:pt x="1685" y="1191"/>
                    </a:lnTo>
                    <a:lnTo>
                      <a:pt x="1116" y="1191"/>
                    </a:lnTo>
                    <a:lnTo>
                      <a:pt x="1057" y="1242"/>
                    </a:lnTo>
                    <a:lnTo>
                      <a:pt x="0" y="1242"/>
                    </a:lnTo>
                    <a:lnTo>
                      <a:pt x="306" y="384"/>
                    </a:lnTo>
                    <a:lnTo>
                      <a:pt x="276" y="140"/>
                    </a:lnTo>
                    <a:lnTo>
                      <a:pt x="247" y="50"/>
                    </a:lnTo>
                    <a:close/>
                  </a:path>
                </a:pathLst>
              </a:custGeom>
              <a:solidFill>
                <a:srgbClr val="BFA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59" name="Freeform 11"/>
              <p:cNvSpPr>
                <a:spLocks/>
              </p:cNvSpPr>
              <p:nvPr/>
            </p:nvSpPr>
            <p:spPr bwMode="auto">
              <a:xfrm>
                <a:off x="204" y="1764"/>
                <a:ext cx="395" cy="427"/>
              </a:xfrm>
              <a:custGeom>
                <a:avLst/>
                <a:gdLst>
                  <a:gd name="T0" fmla="*/ 1 w 1187"/>
                  <a:gd name="T1" fmla="*/ 0 h 1280"/>
                  <a:gd name="T2" fmla="*/ 1 w 1187"/>
                  <a:gd name="T3" fmla="*/ 0 h 1280"/>
                  <a:gd name="T4" fmla="*/ 2 w 1187"/>
                  <a:gd name="T5" fmla="*/ 0 h 1280"/>
                  <a:gd name="T6" fmla="*/ 2 w 1187"/>
                  <a:gd name="T7" fmla="*/ 0 h 1280"/>
                  <a:gd name="T8" fmla="*/ 3 w 1187"/>
                  <a:gd name="T9" fmla="*/ 0 h 1280"/>
                  <a:gd name="T10" fmla="*/ 4 w 1187"/>
                  <a:gd name="T11" fmla="*/ 0 h 1280"/>
                  <a:gd name="T12" fmla="*/ 4 w 1187"/>
                  <a:gd name="T13" fmla="*/ 0 h 1280"/>
                  <a:gd name="T14" fmla="*/ 4 w 1187"/>
                  <a:gd name="T15" fmla="*/ 0 h 1280"/>
                  <a:gd name="T16" fmla="*/ 4 w 1187"/>
                  <a:gd name="T17" fmla="*/ 1 h 1280"/>
                  <a:gd name="T18" fmla="*/ 4 w 1187"/>
                  <a:gd name="T19" fmla="*/ 2 h 1280"/>
                  <a:gd name="T20" fmla="*/ 5 w 1187"/>
                  <a:gd name="T21" fmla="*/ 5 h 1280"/>
                  <a:gd name="T22" fmla="*/ 3 w 1187"/>
                  <a:gd name="T23" fmla="*/ 5 h 1280"/>
                  <a:gd name="T24" fmla="*/ 4 w 1187"/>
                  <a:gd name="T25" fmla="*/ 5 h 1280"/>
                  <a:gd name="T26" fmla="*/ 3 w 1187"/>
                  <a:gd name="T27" fmla="*/ 4 h 1280"/>
                  <a:gd name="T28" fmla="*/ 4 w 1187"/>
                  <a:gd name="T29" fmla="*/ 4 h 1280"/>
                  <a:gd name="T30" fmla="*/ 3 w 1187"/>
                  <a:gd name="T31" fmla="*/ 4 h 1280"/>
                  <a:gd name="T32" fmla="*/ 4 w 1187"/>
                  <a:gd name="T33" fmla="*/ 3 h 1280"/>
                  <a:gd name="T34" fmla="*/ 3 w 1187"/>
                  <a:gd name="T35" fmla="*/ 3 h 1280"/>
                  <a:gd name="T36" fmla="*/ 4 w 1187"/>
                  <a:gd name="T37" fmla="*/ 3 h 1280"/>
                  <a:gd name="T38" fmla="*/ 3 w 1187"/>
                  <a:gd name="T39" fmla="*/ 2 h 1280"/>
                  <a:gd name="T40" fmla="*/ 4 w 1187"/>
                  <a:gd name="T41" fmla="*/ 2 h 1280"/>
                  <a:gd name="T42" fmla="*/ 3 w 1187"/>
                  <a:gd name="T43" fmla="*/ 2 h 1280"/>
                  <a:gd name="T44" fmla="*/ 4 w 1187"/>
                  <a:gd name="T45" fmla="*/ 1 h 1280"/>
                  <a:gd name="T46" fmla="*/ 3 w 1187"/>
                  <a:gd name="T47" fmla="*/ 1 h 1280"/>
                  <a:gd name="T48" fmla="*/ 4 w 1187"/>
                  <a:gd name="T49" fmla="*/ 1 h 1280"/>
                  <a:gd name="T50" fmla="*/ 3 w 1187"/>
                  <a:gd name="T51" fmla="*/ 1 h 1280"/>
                  <a:gd name="T52" fmla="*/ 3 w 1187"/>
                  <a:gd name="T53" fmla="*/ 1 h 1280"/>
                  <a:gd name="T54" fmla="*/ 2 w 1187"/>
                  <a:gd name="T55" fmla="*/ 0 h 1280"/>
                  <a:gd name="T56" fmla="*/ 2 w 1187"/>
                  <a:gd name="T57" fmla="*/ 1 h 1280"/>
                  <a:gd name="T58" fmla="*/ 2 w 1187"/>
                  <a:gd name="T59" fmla="*/ 1 h 1280"/>
                  <a:gd name="T60" fmla="*/ 1 w 1187"/>
                  <a:gd name="T61" fmla="*/ 1 h 1280"/>
                  <a:gd name="T62" fmla="*/ 2 w 1187"/>
                  <a:gd name="T63" fmla="*/ 1 h 1280"/>
                  <a:gd name="T64" fmla="*/ 1 w 1187"/>
                  <a:gd name="T65" fmla="*/ 1 h 1280"/>
                  <a:gd name="T66" fmla="*/ 2 w 1187"/>
                  <a:gd name="T67" fmla="*/ 2 h 1280"/>
                  <a:gd name="T68" fmla="*/ 1 w 1187"/>
                  <a:gd name="T69" fmla="*/ 2 h 1280"/>
                  <a:gd name="T70" fmla="*/ 2 w 1187"/>
                  <a:gd name="T71" fmla="*/ 2 h 1280"/>
                  <a:gd name="T72" fmla="*/ 1 w 1187"/>
                  <a:gd name="T73" fmla="*/ 3 h 1280"/>
                  <a:gd name="T74" fmla="*/ 2 w 1187"/>
                  <a:gd name="T75" fmla="*/ 3 h 1280"/>
                  <a:gd name="T76" fmla="*/ 1 w 1187"/>
                  <a:gd name="T77" fmla="*/ 3 h 1280"/>
                  <a:gd name="T78" fmla="*/ 2 w 1187"/>
                  <a:gd name="T79" fmla="*/ 4 h 1280"/>
                  <a:gd name="T80" fmla="*/ 1 w 1187"/>
                  <a:gd name="T81" fmla="*/ 4 h 1280"/>
                  <a:gd name="T82" fmla="*/ 1 w 1187"/>
                  <a:gd name="T83" fmla="*/ 4 h 1280"/>
                  <a:gd name="T84" fmla="*/ 1 w 1187"/>
                  <a:gd name="T85" fmla="*/ 5 h 1280"/>
                  <a:gd name="T86" fmla="*/ 1 w 1187"/>
                  <a:gd name="T87" fmla="*/ 5 h 1280"/>
                  <a:gd name="T88" fmla="*/ 0 w 1187"/>
                  <a:gd name="T89" fmla="*/ 5 h 1280"/>
                  <a:gd name="T90" fmla="*/ 1 w 1187"/>
                  <a:gd name="T91" fmla="*/ 2 h 1280"/>
                  <a:gd name="T92" fmla="*/ 1 w 1187"/>
                  <a:gd name="T93" fmla="*/ 1 h 1280"/>
                  <a:gd name="T94" fmla="*/ 1 w 1187"/>
                  <a:gd name="T95" fmla="*/ 0 h 1280"/>
                  <a:gd name="T96" fmla="*/ 1 w 1187"/>
                  <a:gd name="T97" fmla="*/ 0 h 12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7"/>
                  <a:gd name="T148" fmla="*/ 0 h 1280"/>
                  <a:gd name="T149" fmla="*/ 1187 w 1187"/>
                  <a:gd name="T150" fmla="*/ 1280 h 12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7" h="1280">
                    <a:moveTo>
                      <a:pt x="203" y="88"/>
                    </a:moveTo>
                    <a:lnTo>
                      <a:pt x="315" y="37"/>
                    </a:lnTo>
                    <a:lnTo>
                      <a:pt x="422" y="15"/>
                    </a:lnTo>
                    <a:lnTo>
                      <a:pt x="579" y="0"/>
                    </a:lnTo>
                    <a:lnTo>
                      <a:pt x="725" y="11"/>
                    </a:lnTo>
                    <a:lnTo>
                      <a:pt x="853" y="29"/>
                    </a:lnTo>
                    <a:lnTo>
                      <a:pt x="984" y="66"/>
                    </a:lnTo>
                    <a:lnTo>
                      <a:pt x="1052" y="100"/>
                    </a:lnTo>
                    <a:lnTo>
                      <a:pt x="940" y="278"/>
                    </a:lnTo>
                    <a:lnTo>
                      <a:pt x="952" y="463"/>
                    </a:lnTo>
                    <a:lnTo>
                      <a:pt x="1187" y="1280"/>
                    </a:lnTo>
                    <a:lnTo>
                      <a:pt x="633" y="1280"/>
                    </a:lnTo>
                    <a:lnTo>
                      <a:pt x="932" y="1161"/>
                    </a:lnTo>
                    <a:lnTo>
                      <a:pt x="681" y="1078"/>
                    </a:lnTo>
                    <a:lnTo>
                      <a:pt x="940" y="1016"/>
                    </a:lnTo>
                    <a:lnTo>
                      <a:pt x="697" y="906"/>
                    </a:lnTo>
                    <a:lnTo>
                      <a:pt x="904" y="811"/>
                    </a:lnTo>
                    <a:lnTo>
                      <a:pt x="725" y="735"/>
                    </a:lnTo>
                    <a:lnTo>
                      <a:pt x="925" y="659"/>
                    </a:lnTo>
                    <a:lnTo>
                      <a:pt x="753" y="575"/>
                    </a:lnTo>
                    <a:lnTo>
                      <a:pt x="913" y="510"/>
                    </a:lnTo>
                    <a:lnTo>
                      <a:pt x="753" y="416"/>
                    </a:lnTo>
                    <a:lnTo>
                      <a:pt x="888" y="347"/>
                    </a:lnTo>
                    <a:lnTo>
                      <a:pt x="746" y="262"/>
                    </a:lnTo>
                    <a:lnTo>
                      <a:pt x="865" y="197"/>
                    </a:lnTo>
                    <a:lnTo>
                      <a:pt x="765" y="149"/>
                    </a:lnTo>
                    <a:lnTo>
                      <a:pt x="649" y="128"/>
                    </a:lnTo>
                    <a:lnTo>
                      <a:pt x="562" y="120"/>
                    </a:lnTo>
                    <a:lnTo>
                      <a:pt x="450" y="136"/>
                    </a:lnTo>
                    <a:lnTo>
                      <a:pt x="386" y="176"/>
                    </a:lnTo>
                    <a:lnTo>
                      <a:pt x="331" y="223"/>
                    </a:lnTo>
                    <a:lnTo>
                      <a:pt x="466" y="270"/>
                    </a:lnTo>
                    <a:lnTo>
                      <a:pt x="358" y="354"/>
                    </a:lnTo>
                    <a:lnTo>
                      <a:pt x="470" y="397"/>
                    </a:lnTo>
                    <a:lnTo>
                      <a:pt x="339" y="499"/>
                    </a:lnTo>
                    <a:lnTo>
                      <a:pt x="447" y="554"/>
                    </a:lnTo>
                    <a:lnTo>
                      <a:pt x="299" y="648"/>
                    </a:lnTo>
                    <a:lnTo>
                      <a:pt x="426" y="721"/>
                    </a:lnTo>
                    <a:lnTo>
                      <a:pt x="259" y="800"/>
                    </a:lnTo>
                    <a:lnTo>
                      <a:pt x="374" y="874"/>
                    </a:lnTo>
                    <a:lnTo>
                      <a:pt x="188" y="954"/>
                    </a:lnTo>
                    <a:lnTo>
                      <a:pt x="331" y="1041"/>
                    </a:lnTo>
                    <a:lnTo>
                      <a:pt x="131" y="1136"/>
                    </a:lnTo>
                    <a:lnTo>
                      <a:pt x="303" y="1280"/>
                    </a:lnTo>
                    <a:lnTo>
                      <a:pt x="0" y="1280"/>
                    </a:lnTo>
                    <a:lnTo>
                      <a:pt x="287" y="437"/>
                    </a:lnTo>
                    <a:lnTo>
                      <a:pt x="283" y="212"/>
                    </a:lnTo>
                    <a:lnTo>
                      <a:pt x="203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60" name="Freeform 12"/>
              <p:cNvSpPr>
                <a:spLocks/>
              </p:cNvSpPr>
              <p:nvPr/>
            </p:nvSpPr>
            <p:spPr bwMode="auto">
              <a:xfrm>
                <a:off x="530" y="1815"/>
                <a:ext cx="255" cy="361"/>
              </a:xfrm>
              <a:custGeom>
                <a:avLst/>
                <a:gdLst>
                  <a:gd name="T0" fmla="*/ 0 w 765"/>
                  <a:gd name="T1" fmla="*/ 0 h 1081"/>
                  <a:gd name="T2" fmla="*/ 1 w 765"/>
                  <a:gd name="T3" fmla="*/ 0 h 1081"/>
                  <a:gd name="T4" fmla="*/ 1 w 765"/>
                  <a:gd name="T5" fmla="*/ 0 h 1081"/>
                  <a:gd name="T6" fmla="*/ 2 w 765"/>
                  <a:gd name="T7" fmla="*/ 0 h 1081"/>
                  <a:gd name="T8" fmla="*/ 2 w 765"/>
                  <a:gd name="T9" fmla="*/ 0 h 1081"/>
                  <a:gd name="T10" fmla="*/ 3 w 765"/>
                  <a:gd name="T11" fmla="*/ 0 h 1081"/>
                  <a:gd name="T12" fmla="*/ 2 w 765"/>
                  <a:gd name="T13" fmla="*/ 1 h 1081"/>
                  <a:gd name="T14" fmla="*/ 2 w 765"/>
                  <a:gd name="T15" fmla="*/ 2 h 1081"/>
                  <a:gd name="T16" fmla="*/ 3 w 765"/>
                  <a:gd name="T17" fmla="*/ 4 h 1081"/>
                  <a:gd name="T18" fmla="*/ 1 w 765"/>
                  <a:gd name="T19" fmla="*/ 4 h 1081"/>
                  <a:gd name="T20" fmla="*/ 2 w 765"/>
                  <a:gd name="T21" fmla="*/ 4 h 1081"/>
                  <a:gd name="T22" fmla="*/ 1 w 765"/>
                  <a:gd name="T23" fmla="*/ 4 h 1081"/>
                  <a:gd name="T24" fmla="*/ 2 w 765"/>
                  <a:gd name="T25" fmla="*/ 3 h 1081"/>
                  <a:gd name="T26" fmla="*/ 1 w 765"/>
                  <a:gd name="T27" fmla="*/ 3 h 1081"/>
                  <a:gd name="T28" fmla="*/ 2 w 765"/>
                  <a:gd name="T29" fmla="*/ 3 h 1081"/>
                  <a:gd name="T30" fmla="*/ 2 w 765"/>
                  <a:gd name="T31" fmla="*/ 2 h 1081"/>
                  <a:gd name="T32" fmla="*/ 2 w 765"/>
                  <a:gd name="T33" fmla="*/ 2 h 1081"/>
                  <a:gd name="T34" fmla="*/ 2 w 765"/>
                  <a:gd name="T35" fmla="*/ 2 h 1081"/>
                  <a:gd name="T36" fmla="*/ 2 w 765"/>
                  <a:gd name="T37" fmla="*/ 2 h 1081"/>
                  <a:gd name="T38" fmla="*/ 2 w 765"/>
                  <a:gd name="T39" fmla="*/ 1 h 1081"/>
                  <a:gd name="T40" fmla="*/ 2 w 765"/>
                  <a:gd name="T41" fmla="*/ 1 h 1081"/>
                  <a:gd name="T42" fmla="*/ 2 w 765"/>
                  <a:gd name="T43" fmla="*/ 1 h 1081"/>
                  <a:gd name="T44" fmla="*/ 1 w 765"/>
                  <a:gd name="T45" fmla="*/ 0 h 1081"/>
                  <a:gd name="T46" fmla="*/ 1 w 765"/>
                  <a:gd name="T47" fmla="*/ 0 h 1081"/>
                  <a:gd name="T48" fmla="*/ 0 w 765"/>
                  <a:gd name="T49" fmla="*/ 0 h 1081"/>
                  <a:gd name="T50" fmla="*/ 0 w 765"/>
                  <a:gd name="T51" fmla="*/ 1 h 1081"/>
                  <a:gd name="T52" fmla="*/ 0 w 765"/>
                  <a:gd name="T53" fmla="*/ 0 h 1081"/>
                  <a:gd name="T54" fmla="*/ 0 w 765"/>
                  <a:gd name="T55" fmla="*/ 0 h 10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65"/>
                  <a:gd name="T85" fmla="*/ 0 h 1081"/>
                  <a:gd name="T86" fmla="*/ 765 w 765"/>
                  <a:gd name="T87" fmla="*/ 1081 h 10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65" h="1081">
                    <a:moveTo>
                      <a:pt x="48" y="23"/>
                    </a:moveTo>
                    <a:lnTo>
                      <a:pt x="176" y="0"/>
                    </a:lnTo>
                    <a:lnTo>
                      <a:pt x="296" y="12"/>
                    </a:lnTo>
                    <a:lnTo>
                      <a:pt x="402" y="25"/>
                    </a:lnTo>
                    <a:lnTo>
                      <a:pt x="530" y="59"/>
                    </a:lnTo>
                    <a:lnTo>
                      <a:pt x="633" y="106"/>
                    </a:lnTo>
                    <a:lnTo>
                      <a:pt x="534" y="270"/>
                    </a:lnTo>
                    <a:lnTo>
                      <a:pt x="555" y="422"/>
                    </a:lnTo>
                    <a:lnTo>
                      <a:pt x="765" y="1081"/>
                    </a:lnTo>
                    <a:lnTo>
                      <a:pt x="256" y="1081"/>
                    </a:lnTo>
                    <a:lnTo>
                      <a:pt x="555" y="961"/>
                    </a:lnTo>
                    <a:lnTo>
                      <a:pt x="323" y="892"/>
                    </a:lnTo>
                    <a:lnTo>
                      <a:pt x="534" y="808"/>
                    </a:lnTo>
                    <a:lnTo>
                      <a:pt x="362" y="716"/>
                    </a:lnTo>
                    <a:lnTo>
                      <a:pt x="515" y="673"/>
                    </a:lnTo>
                    <a:lnTo>
                      <a:pt x="386" y="568"/>
                    </a:lnTo>
                    <a:lnTo>
                      <a:pt x="515" y="513"/>
                    </a:lnTo>
                    <a:lnTo>
                      <a:pt x="386" y="441"/>
                    </a:lnTo>
                    <a:lnTo>
                      <a:pt x="482" y="379"/>
                    </a:lnTo>
                    <a:lnTo>
                      <a:pt x="374" y="306"/>
                    </a:lnTo>
                    <a:lnTo>
                      <a:pt x="466" y="255"/>
                    </a:lnTo>
                    <a:lnTo>
                      <a:pt x="371" y="138"/>
                    </a:lnTo>
                    <a:lnTo>
                      <a:pt x="275" y="102"/>
                    </a:lnTo>
                    <a:lnTo>
                      <a:pt x="199" y="83"/>
                    </a:lnTo>
                    <a:lnTo>
                      <a:pt x="100" y="91"/>
                    </a:lnTo>
                    <a:lnTo>
                      <a:pt x="0" y="136"/>
                    </a:lnTo>
                    <a:lnTo>
                      <a:pt x="4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771" y="1931"/>
                <a:ext cx="419" cy="244"/>
                <a:chOff x="771" y="1931"/>
                <a:chExt cx="419" cy="244"/>
              </a:xfrm>
            </p:grpSpPr>
            <p:sp>
              <p:nvSpPr>
                <p:cNvPr id="20864" name="Freeform 14"/>
                <p:cNvSpPr>
                  <a:spLocks/>
                </p:cNvSpPr>
                <p:nvPr/>
              </p:nvSpPr>
              <p:spPr bwMode="auto">
                <a:xfrm>
                  <a:off x="1095" y="2038"/>
                  <a:ext cx="92" cy="137"/>
                </a:xfrm>
                <a:custGeom>
                  <a:avLst/>
                  <a:gdLst>
                    <a:gd name="T0" fmla="*/ 0 w 277"/>
                    <a:gd name="T1" fmla="*/ 0 h 413"/>
                    <a:gd name="T2" fmla="*/ 1 w 277"/>
                    <a:gd name="T3" fmla="*/ 0 h 413"/>
                    <a:gd name="T4" fmla="*/ 1 w 277"/>
                    <a:gd name="T5" fmla="*/ 1 h 413"/>
                    <a:gd name="T6" fmla="*/ 0 w 277"/>
                    <a:gd name="T7" fmla="*/ 2 h 413"/>
                    <a:gd name="T8" fmla="*/ 0 w 277"/>
                    <a:gd name="T9" fmla="*/ 0 h 413"/>
                    <a:gd name="T10" fmla="*/ 0 w 277"/>
                    <a:gd name="T11" fmla="*/ 0 h 4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7"/>
                    <a:gd name="T19" fmla="*/ 0 h 413"/>
                    <a:gd name="T20" fmla="*/ 277 w 277"/>
                    <a:gd name="T21" fmla="*/ 413 h 4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7" h="413">
                      <a:moveTo>
                        <a:pt x="0" y="0"/>
                      </a:moveTo>
                      <a:lnTo>
                        <a:pt x="277" y="81"/>
                      </a:lnTo>
                      <a:lnTo>
                        <a:pt x="277" y="354"/>
                      </a:lnTo>
                      <a:lnTo>
                        <a:pt x="0" y="4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A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65" name="Freeform 15"/>
                <p:cNvSpPr>
                  <a:spLocks/>
                </p:cNvSpPr>
                <p:nvPr/>
              </p:nvSpPr>
              <p:spPr bwMode="auto">
                <a:xfrm>
                  <a:off x="781" y="2061"/>
                  <a:ext cx="287" cy="89"/>
                </a:xfrm>
                <a:custGeom>
                  <a:avLst/>
                  <a:gdLst>
                    <a:gd name="T0" fmla="*/ 0 w 860"/>
                    <a:gd name="T1" fmla="*/ 0 h 267"/>
                    <a:gd name="T2" fmla="*/ 0 w 860"/>
                    <a:gd name="T3" fmla="*/ 1 h 267"/>
                    <a:gd name="T4" fmla="*/ 4 w 860"/>
                    <a:gd name="T5" fmla="*/ 1 h 267"/>
                    <a:gd name="T6" fmla="*/ 3 w 860"/>
                    <a:gd name="T7" fmla="*/ 0 h 267"/>
                    <a:gd name="T8" fmla="*/ 0 w 860"/>
                    <a:gd name="T9" fmla="*/ 0 h 267"/>
                    <a:gd name="T10" fmla="*/ 0 w 860"/>
                    <a:gd name="T11" fmla="*/ 0 h 2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60"/>
                    <a:gd name="T19" fmla="*/ 0 h 267"/>
                    <a:gd name="T20" fmla="*/ 860 w 860"/>
                    <a:gd name="T21" fmla="*/ 267 h 2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60" h="267">
                      <a:moveTo>
                        <a:pt x="0" y="0"/>
                      </a:moveTo>
                      <a:lnTo>
                        <a:pt x="40" y="267"/>
                      </a:lnTo>
                      <a:lnTo>
                        <a:pt x="860" y="267"/>
                      </a:lnTo>
                      <a:lnTo>
                        <a:pt x="825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66" name="Freeform 16"/>
                <p:cNvSpPr>
                  <a:spLocks/>
                </p:cNvSpPr>
                <p:nvPr/>
              </p:nvSpPr>
              <p:spPr bwMode="auto">
                <a:xfrm>
                  <a:off x="771" y="2037"/>
                  <a:ext cx="327" cy="138"/>
                </a:xfrm>
                <a:custGeom>
                  <a:avLst/>
                  <a:gdLst>
                    <a:gd name="T0" fmla="*/ 0 w 980"/>
                    <a:gd name="T1" fmla="*/ 0 h 414"/>
                    <a:gd name="T2" fmla="*/ 0 w 980"/>
                    <a:gd name="T3" fmla="*/ 1 h 414"/>
                    <a:gd name="T4" fmla="*/ 0 w 980"/>
                    <a:gd name="T5" fmla="*/ 2 h 414"/>
                    <a:gd name="T6" fmla="*/ 4 w 980"/>
                    <a:gd name="T7" fmla="*/ 2 h 414"/>
                    <a:gd name="T8" fmla="*/ 4 w 980"/>
                    <a:gd name="T9" fmla="*/ 0 h 414"/>
                    <a:gd name="T10" fmla="*/ 4 w 980"/>
                    <a:gd name="T11" fmla="*/ 0 h 414"/>
                    <a:gd name="T12" fmla="*/ 4 w 980"/>
                    <a:gd name="T13" fmla="*/ 1 h 414"/>
                    <a:gd name="T14" fmla="*/ 0 w 980"/>
                    <a:gd name="T15" fmla="*/ 1 h 414"/>
                    <a:gd name="T16" fmla="*/ 0 w 980"/>
                    <a:gd name="T17" fmla="*/ 0 h 414"/>
                    <a:gd name="T18" fmla="*/ 0 w 980"/>
                    <a:gd name="T19" fmla="*/ 0 h 414"/>
                    <a:gd name="T20" fmla="*/ 0 w 980"/>
                    <a:gd name="T21" fmla="*/ 0 h 4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80"/>
                    <a:gd name="T34" fmla="*/ 0 h 414"/>
                    <a:gd name="T35" fmla="*/ 980 w 980"/>
                    <a:gd name="T36" fmla="*/ 414 h 4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80" h="414">
                      <a:moveTo>
                        <a:pt x="0" y="8"/>
                      </a:moveTo>
                      <a:lnTo>
                        <a:pt x="0" y="128"/>
                      </a:lnTo>
                      <a:lnTo>
                        <a:pt x="91" y="414"/>
                      </a:lnTo>
                      <a:lnTo>
                        <a:pt x="980" y="414"/>
                      </a:lnTo>
                      <a:lnTo>
                        <a:pt x="980" y="0"/>
                      </a:lnTo>
                      <a:lnTo>
                        <a:pt x="872" y="88"/>
                      </a:lnTo>
                      <a:lnTo>
                        <a:pt x="872" y="302"/>
                      </a:lnTo>
                      <a:lnTo>
                        <a:pt x="87" y="302"/>
                      </a:lnTo>
                      <a:lnTo>
                        <a:pt x="87" y="5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67" name="Freeform 17"/>
                <p:cNvSpPr>
                  <a:spLocks/>
                </p:cNvSpPr>
                <p:nvPr/>
              </p:nvSpPr>
              <p:spPr bwMode="auto">
                <a:xfrm>
                  <a:off x="771" y="2037"/>
                  <a:ext cx="328" cy="53"/>
                </a:xfrm>
                <a:custGeom>
                  <a:avLst/>
                  <a:gdLst>
                    <a:gd name="T0" fmla="*/ 0 w 983"/>
                    <a:gd name="T1" fmla="*/ 0 h 160"/>
                    <a:gd name="T2" fmla="*/ 4 w 983"/>
                    <a:gd name="T3" fmla="*/ 0 h 160"/>
                    <a:gd name="T4" fmla="*/ 4 w 983"/>
                    <a:gd name="T5" fmla="*/ 1 h 160"/>
                    <a:gd name="T6" fmla="*/ 4 w 983"/>
                    <a:gd name="T7" fmla="*/ 1 h 160"/>
                    <a:gd name="T8" fmla="*/ 0 w 983"/>
                    <a:gd name="T9" fmla="*/ 1 h 160"/>
                    <a:gd name="T10" fmla="*/ 0 w 983"/>
                    <a:gd name="T11" fmla="*/ 0 h 160"/>
                    <a:gd name="T12" fmla="*/ 0 w 983"/>
                    <a:gd name="T13" fmla="*/ 0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3"/>
                    <a:gd name="T22" fmla="*/ 0 h 160"/>
                    <a:gd name="T23" fmla="*/ 983 w 983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3" h="160">
                      <a:moveTo>
                        <a:pt x="0" y="0"/>
                      </a:moveTo>
                      <a:lnTo>
                        <a:pt x="983" y="0"/>
                      </a:lnTo>
                      <a:lnTo>
                        <a:pt x="935" y="160"/>
                      </a:lnTo>
                      <a:lnTo>
                        <a:pt x="872" y="157"/>
                      </a:lnTo>
                      <a:lnTo>
                        <a:pt x="43" y="1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68" name="Freeform 18"/>
                <p:cNvSpPr>
                  <a:spLocks/>
                </p:cNvSpPr>
                <p:nvPr/>
              </p:nvSpPr>
              <p:spPr bwMode="auto">
                <a:xfrm>
                  <a:off x="828" y="2056"/>
                  <a:ext cx="22" cy="97"/>
                </a:xfrm>
                <a:custGeom>
                  <a:avLst/>
                  <a:gdLst>
                    <a:gd name="T0" fmla="*/ 0 w 68"/>
                    <a:gd name="T1" fmla="*/ 0 h 290"/>
                    <a:gd name="T2" fmla="*/ 0 w 68"/>
                    <a:gd name="T3" fmla="*/ 1 h 290"/>
                    <a:gd name="T4" fmla="*/ 0 w 68"/>
                    <a:gd name="T5" fmla="*/ 1 h 290"/>
                    <a:gd name="T6" fmla="*/ 0 w 68"/>
                    <a:gd name="T7" fmla="*/ 0 h 290"/>
                    <a:gd name="T8" fmla="*/ 0 w 68"/>
                    <a:gd name="T9" fmla="*/ 0 h 290"/>
                    <a:gd name="T10" fmla="*/ 0 w 68"/>
                    <a:gd name="T11" fmla="*/ 0 h 2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290"/>
                    <a:gd name="T20" fmla="*/ 68 w 68"/>
                    <a:gd name="T21" fmla="*/ 290 h 2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290">
                      <a:moveTo>
                        <a:pt x="0" y="0"/>
                      </a:moveTo>
                      <a:lnTo>
                        <a:pt x="0" y="290"/>
                      </a:lnTo>
                      <a:lnTo>
                        <a:pt x="68" y="290"/>
                      </a:lnTo>
                      <a:lnTo>
                        <a:pt x="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69" name="Freeform 19"/>
                <p:cNvSpPr>
                  <a:spLocks/>
                </p:cNvSpPr>
                <p:nvPr/>
              </p:nvSpPr>
              <p:spPr bwMode="auto">
                <a:xfrm>
                  <a:off x="881" y="2057"/>
                  <a:ext cx="23" cy="97"/>
                </a:xfrm>
                <a:custGeom>
                  <a:avLst/>
                  <a:gdLst>
                    <a:gd name="T0" fmla="*/ 0 w 68"/>
                    <a:gd name="T1" fmla="*/ 0 h 291"/>
                    <a:gd name="T2" fmla="*/ 0 w 68"/>
                    <a:gd name="T3" fmla="*/ 1 h 291"/>
                    <a:gd name="T4" fmla="*/ 0 w 68"/>
                    <a:gd name="T5" fmla="*/ 1 h 291"/>
                    <a:gd name="T6" fmla="*/ 0 w 68"/>
                    <a:gd name="T7" fmla="*/ 0 h 291"/>
                    <a:gd name="T8" fmla="*/ 0 w 68"/>
                    <a:gd name="T9" fmla="*/ 0 h 291"/>
                    <a:gd name="T10" fmla="*/ 0 w 68"/>
                    <a:gd name="T11" fmla="*/ 0 h 2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291"/>
                    <a:gd name="T20" fmla="*/ 68 w 68"/>
                    <a:gd name="T21" fmla="*/ 291 h 2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291">
                      <a:moveTo>
                        <a:pt x="0" y="0"/>
                      </a:moveTo>
                      <a:lnTo>
                        <a:pt x="0" y="291"/>
                      </a:lnTo>
                      <a:lnTo>
                        <a:pt x="68" y="291"/>
                      </a:lnTo>
                      <a:lnTo>
                        <a:pt x="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70" name="Freeform 20"/>
                <p:cNvSpPr>
                  <a:spLocks/>
                </p:cNvSpPr>
                <p:nvPr/>
              </p:nvSpPr>
              <p:spPr bwMode="auto">
                <a:xfrm>
                  <a:off x="934" y="2059"/>
                  <a:ext cx="23" cy="96"/>
                </a:xfrm>
                <a:custGeom>
                  <a:avLst/>
                  <a:gdLst>
                    <a:gd name="T0" fmla="*/ 0 w 67"/>
                    <a:gd name="T1" fmla="*/ 0 h 290"/>
                    <a:gd name="T2" fmla="*/ 0 w 67"/>
                    <a:gd name="T3" fmla="*/ 1 h 290"/>
                    <a:gd name="T4" fmla="*/ 0 w 67"/>
                    <a:gd name="T5" fmla="*/ 1 h 290"/>
                    <a:gd name="T6" fmla="*/ 0 w 67"/>
                    <a:gd name="T7" fmla="*/ 0 h 290"/>
                    <a:gd name="T8" fmla="*/ 0 w 67"/>
                    <a:gd name="T9" fmla="*/ 0 h 290"/>
                    <a:gd name="T10" fmla="*/ 0 w 67"/>
                    <a:gd name="T11" fmla="*/ 0 h 2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7"/>
                    <a:gd name="T19" fmla="*/ 0 h 290"/>
                    <a:gd name="T20" fmla="*/ 67 w 67"/>
                    <a:gd name="T21" fmla="*/ 290 h 2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7" h="290">
                      <a:moveTo>
                        <a:pt x="0" y="0"/>
                      </a:moveTo>
                      <a:lnTo>
                        <a:pt x="0" y="290"/>
                      </a:lnTo>
                      <a:lnTo>
                        <a:pt x="67" y="290"/>
                      </a:lnTo>
                      <a:lnTo>
                        <a:pt x="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71" name="Freeform 21"/>
                <p:cNvSpPr>
                  <a:spLocks/>
                </p:cNvSpPr>
                <p:nvPr/>
              </p:nvSpPr>
              <p:spPr bwMode="auto">
                <a:xfrm>
                  <a:off x="987" y="2060"/>
                  <a:ext cx="23" cy="97"/>
                </a:xfrm>
                <a:custGeom>
                  <a:avLst/>
                  <a:gdLst>
                    <a:gd name="T0" fmla="*/ 0 w 68"/>
                    <a:gd name="T1" fmla="*/ 0 h 292"/>
                    <a:gd name="T2" fmla="*/ 0 w 68"/>
                    <a:gd name="T3" fmla="*/ 1 h 292"/>
                    <a:gd name="T4" fmla="*/ 0 w 68"/>
                    <a:gd name="T5" fmla="*/ 1 h 292"/>
                    <a:gd name="T6" fmla="*/ 0 w 68"/>
                    <a:gd name="T7" fmla="*/ 0 h 292"/>
                    <a:gd name="T8" fmla="*/ 0 w 68"/>
                    <a:gd name="T9" fmla="*/ 0 h 292"/>
                    <a:gd name="T10" fmla="*/ 0 w 68"/>
                    <a:gd name="T11" fmla="*/ 0 h 2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292"/>
                    <a:gd name="T20" fmla="*/ 68 w 68"/>
                    <a:gd name="T21" fmla="*/ 292 h 2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292">
                      <a:moveTo>
                        <a:pt x="0" y="0"/>
                      </a:moveTo>
                      <a:lnTo>
                        <a:pt x="0" y="292"/>
                      </a:lnTo>
                      <a:lnTo>
                        <a:pt x="68" y="292"/>
                      </a:lnTo>
                      <a:lnTo>
                        <a:pt x="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72" name="Freeform 22"/>
                <p:cNvSpPr>
                  <a:spLocks/>
                </p:cNvSpPr>
                <p:nvPr/>
              </p:nvSpPr>
              <p:spPr bwMode="auto">
                <a:xfrm>
                  <a:off x="1041" y="2061"/>
                  <a:ext cx="22" cy="97"/>
                </a:xfrm>
                <a:custGeom>
                  <a:avLst/>
                  <a:gdLst>
                    <a:gd name="T0" fmla="*/ 0 w 68"/>
                    <a:gd name="T1" fmla="*/ 0 h 291"/>
                    <a:gd name="T2" fmla="*/ 0 w 68"/>
                    <a:gd name="T3" fmla="*/ 1 h 291"/>
                    <a:gd name="T4" fmla="*/ 0 w 68"/>
                    <a:gd name="T5" fmla="*/ 1 h 291"/>
                    <a:gd name="T6" fmla="*/ 0 w 68"/>
                    <a:gd name="T7" fmla="*/ 0 h 291"/>
                    <a:gd name="T8" fmla="*/ 0 w 68"/>
                    <a:gd name="T9" fmla="*/ 0 h 291"/>
                    <a:gd name="T10" fmla="*/ 0 w 68"/>
                    <a:gd name="T11" fmla="*/ 0 h 29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"/>
                    <a:gd name="T19" fmla="*/ 0 h 291"/>
                    <a:gd name="T20" fmla="*/ 68 w 68"/>
                    <a:gd name="T21" fmla="*/ 291 h 29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" h="291">
                      <a:moveTo>
                        <a:pt x="0" y="0"/>
                      </a:moveTo>
                      <a:lnTo>
                        <a:pt x="0" y="291"/>
                      </a:lnTo>
                      <a:lnTo>
                        <a:pt x="68" y="291"/>
                      </a:lnTo>
                      <a:lnTo>
                        <a:pt x="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73" name="Freeform 23"/>
                <p:cNvSpPr>
                  <a:spLocks/>
                </p:cNvSpPr>
                <p:nvPr/>
              </p:nvSpPr>
              <p:spPr bwMode="auto">
                <a:xfrm>
                  <a:off x="1106" y="2039"/>
                  <a:ext cx="84" cy="132"/>
                </a:xfrm>
                <a:custGeom>
                  <a:avLst/>
                  <a:gdLst>
                    <a:gd name="T0" fmla="*/ 0 w 254"/>
                    <a:gd name="T1" fmla="*/ 0 h 395"/>
                    <a:gd name="T2" fmla="*/ 0 w 254"/>
                    <a:gd name="T3" fmla="*/ 2 h 395"/>
                    <a:gd name="T4" fmla="*/ 1 w 254"/>
                    <a:gd name="T5" fmla="*/ 1 h 395"/>
                    <a:gd name="T6" fmla="*/ 0 w 254"/>
                    <a:gd name="T7" fmla="*/ 1 h 395"/>
                    <a:gd name="T8" fmla="*/ 1 w 254"/>
                    <a:gd name="T9" fmla="*/ 1 h 395"/>
                    <a:gd name="T10" fmla="*/ 0 w 254"/>
                    <a:gd name="T11" fmla="*/ 1 h 395"/>
                    <a:gd name="T12" fmla="*/ 1 w 254"/>
                    <a:gd name="T13" fmla="*/ 1 h 395"/>
                    <a:gd name="T14" fmla="*/ 0 w 254"/>
                    <a:gd name="T15" fmla="*/ 0 h 395"/>
                    <a:gd name="T16" fmla="*/ 1 w 254"/>
                    <a:gd name="T17" fmla="*/ 0 h 395"/>
                    <a:gd name="T18" fmla="*/ 0 w 254"/>
                    <a:gd name="T19" fmla="*/ 0 h 395"/>
                    <a:gd name="T20" fmla="*/ 0 w 254"/>
                    <a:gd name="T21" fmla="*/ 0 h 3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4"/>
                    <a:gd name="T34" fmla="*/ 0 h 395"/>
                    <a:gd name="T35" fmla="*/ 254 w 254"/>
                    <a:gd name="T36" fmla="*/ 395 h 3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4" h="395">
                      <a:moveTo>
                        <a:pt x="0" y="0"/>
                      </a:moveTo>
                      <a:lnTo>
                        <a:pt x="0" y="395"/>
                      </a:lnTo>
                      <a:lnTo>
                        <a:pt x="254" y="348"/>
                      </a:lnTo>
                      <a:lnTo>
                        <a:pt x="35" y="312"/>
                      </a:lnTo>
                      <a:lnTo>
                        <a:pt x="250" y="268"/>
                      </a:lnTo>
                      <a:lnTo>
                        <a:pt x="47" y="218"/>
                      </a:lnTo>
                      <a:lnTo>
                        <a:pt x="254" y="174"/>
                      </a:lnTo>
                      <a:lnTo>
                        <a:pt x="51" y="120"/>
                      </a:lnTo>
                      <a:lnTo>
                        <a:pt x="247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74" name="Freeform 24"/>
                <p:cNvSpPr>
                  <a:spLocks/>
                </p:cNvSpPr>
                <p:nvPr/>
              </p:nvSpPr>
              <p:spPr bwMode="auto">
                <a:xfrm>
                  <a:off x="989" y="1932"/>
                  <a:ext cx="33" cy="95"/>
                </a:xfrm>
                <a:custGeom>
                  <a:avLst/>
                  <a:gdLst>
                    <a:gd name="T0" fmla="*/ 0 w 99"/>
                    <a:gd name="T1" fmla="*/ 1 h 284"/>
                    <a:gd name="T2" fmla="*/ 0 w 99"/>
                    <a:gd name="T3" fmla="*/ 1 h 284"/>
                    <a:gd name="T4" fmla="*/ 0 w 99"/>
                    <a:gd name="T5" fmla="*/ 0 h 284"/>
                    <a:gd name="T6" fmla="*/ 0 w 99"/>
                    <a:gd name="T7" fmla="*/ 0 h 284"/>
                    <a:gd name="T8" fmla="*/ 0 w 99"/>
                    <a:gd name="T9" fmla="*/ 1 h 284"/>
                    <a:gd name="T10" fmla="*/ 0 w 99"/>
                    <a:gd name="T11" fmla="*/ 1 h 2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284"/>
                    <a:gd name="T20" fmla="*/ 99 w 99"/>
                    <a:gd name="T21" fmla="*/ 284 h 2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284">
                      <a:moveTo>
                        <a:pt x="0" y="284"/>
                      </a:moveTo>
                      <a:lnTo>
                        <a:pt x="99" y="281"/>
                      </a:lnTo>
                      <a:lnTo>
                        <a:pt x="83" y="0"/>
                      </a:lnTo>
                      <a:lnTo>
                        <a:pt x="28" y="0"/>
                      </a:lnTo>
                      <a:lnTo>
                        <a:pt x="0" y="2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75" name="Freeform 25"/>
                <p:cNvSpPr>
                  <a:spLocks/>
                </p:cNvSpPr>
                <p:nvPr/>
              </p:nvSpPr>
              <p:spPr bwMode="auto">
                <a:xfrm>
                  <a:off x="1058" y="1931"/>
                  <a:ext cx="33" cy="95"/>
                </a:xfrm>
                <a:custGeom>
                  <a:avLst/>
                  <a:gdLst>
                    <a:gd name="T0" fmla="*/ 0 w 99"/>
                    <a:gd name="T1" fmla="*/ 1 h 285"/>
                    <a:gd name="T2" fmla="*/ 0 w 99"/>
                    <a:gd name="T3" fmla="*/ 1 h 285"/>
                    <a:gd name="T4" fmla="*/ 0 w 99"/>
                    <a:gd name="T5" fmla="*/ 0 h 285"/>
                    <a:gd name="T6" fmla="*/ 0 w 99"/>
                    <a:gd name="T7" fmla="*/ 0 h 285"/>
                    <a:gd name="T8" fmla="*/ 0 w 99"/>
                    <a:gd name="T9" fmla="*/ 1 h 285"/>
                    <a:gd name="T10" fmla="*/ 0 w 99"/>
                    <a:gd name="T11" fmla="*/ 1 h 2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285"/>
                    <a:gd name="T20" fmla="*/ 99 w 99"/>
                    <a:gd name="T21" fmla="*/ 285 h 28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285">
                      <a:moveTo>
                        <a:pt x="0" y="285"/>
                      </a:moveTo>
                      <a:lnTo>
                        <a:pt x="99" y="281"/>
                      </a:lnTo>
                      <a:lnTo>
                        <a:pt x="83" y="0"/>
                      </a:lnTo>
                      <a:lnTo>
                        <a:pt x="28" y="0"/>
                      </a:lnTo>
                      <a:lnTo>
                        <a:pt x="0" y="2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20862" name="Freeform 26"/>
              <p:cNvSpPr>
                <a:spLocks/>
              </p:cNvSpPr>
              <p:nvPr/>
            </p:nvSpPr>
            <p:spPr bwMode="auto">
              <a:xfrm>
                <a:off x="282" y="1818"/>
                <a:ext cx="188" cy="358"/>
              </a:xfrm>
              <a:custGeom>
                <a:avLst/>
                <a:gdLst>
                  <a:gd name="T0" fmla="*/ 1 w 564"/>
                  <a:gd name="T1" fmla="*/ 0 h 1074"/>
                  <a:gd name="T2" fmla="*/ 1 w 564"/>
                  <a:gd name="T3" fmla="*/ 0 h 1074"/>
                  <a:gd name="T4" fmla="*/ 1 w 564"/>
                  <a:gd name="T5" fmla="*/ 0 h 1074"/>
                  <a:gd name="T6" fmla="*/ 1 w 564"/>
                  <a:gd name="T7" fmla="*/ 0 h 1074"/>
                  <a:gd name="T8" fmla="*/ 1 w 564"/>
                  <a:gd name="T9" fmla="*/ 1 h 1074"/>
                  <a:gd name="T10" fmla="*/ 1 w 564"/>
                  <a:gd name="T11" fmla="*/ 1 h 1074"/>
                  <a:gd name="T12" fmla="*/ 1 w 564"/>
                  <a:gd name="T13" fmla="*/ 1 h 1074"/>
                  <a:gd name="T14" fmla="*/ 1 w 564"/>
                  <a:gd name="T15" fmla="*/ 2 h 1074"/>
                  <a:gd name="T16" fmla="*/ 1 w 564"/>
                  <a:gd name="T17" fmla="*/ 2 h 1074"/>
                  <a:gd name="T18" fmla="*/ 1 w 564"/>
                  <a:gd name="T19" fmla="*/ 2 h 1074"/>
                  <a:gd name="T20" fmla="*/ 0 w 564"/>
                  <a:gd name="T21" fmla="*/ 3 h 1074"/>
                  <a:gd name="T22" fmla="*/ 1 w 564"/>
                  <a:gd name="T23" fmla="*/ 3 h 1074"/>
                  <a:gd name="T24" fmla="*/ 0 w 564"/>
                  <a:gd name="T25" fmla="*/ 3 h 1074"/>
                  <a:gd name="T26" fmla="*/ 1 w 564"/>
                  <a:gd name="T27" fmla="*/ 4 h 1074"/>
                  <a:gd name="T28" fmla="*/ 0 w 564"/>
                  <a:gd name="T29" fmla="*/ 4 h 1074"/>
                  <a:gd name="T30" fmla="*/ 1 w 564"/>
                  <a:gd name="T31" fmla="*/ 4 h 1074"/>
                  <a:gd name="T32" fmla="*/ 1 w 564"/>
                  <a:gd name="T33" fmla="*/ 4 h 1074"/>
                  <a:gd name="T34" fmla="*/ 2 w 564"/>
                  <a:gd name="T35" fmla="*/ 4 h 1074"/>
                  <a:gd name="T36" fmla="*/ 1 w 564"/>
                  <a:gd name="T37" fmla="*/ 4 h 1074"/>
                  <a:gd name="T38" fmla="*/ 2 w 564"/>
                  <a:gd name="T39" fmla="*/ 3 h 1074"/>
                  <a:gd name="T40" fmla="*/ 1 w 564"/>
                  <a:gd name="T41" fmla="*/ 3 h 1074"/>
                  <a:gd name="T42" fmla="*/ 2 w 564"/>
                  <a:gd name="T43" fmla="*/ 3 h 1074"/>
                  <a:gd name="T44" fmla="*/ 2 w 564"/>
                  <a:gd name="T45" fmla="*/ 2 h 1074"/>
                  <a:gd name="T46" fmla="*/ 2 w 564"/>
                  <a:gd name="T47" fmla="*/ 2 h 1074"/>
                  <a:gd name="T48" fmla="*/ 2 w 564"/>
                  <a:gd name="T49" fmla="*/ 2 h 1074"/>
                  <a:gd name="T50" fmla="*/ 2 w 564"/>
                  <a:gd name="T51" fmla="*/ 1 h 1074"/>
                  <a:gd name="T52" fmla="*/ 2 w 564"/>
                  <a:gd name="T53" fmla="*/ 1 h 1074"/>
                  <a:gd name="T54" fmla="*/ 2 w 564"/>
                  <a:gd name="T55" fmla="*/ 1 h 1074"/>
                  <a:gd name="T56" fmla="*/ 2 w 564"/>
                  <a:gd name="T57" fmla="*/ 0 h 1074"/>
                  <a:gd name="T58" fmla="*/ 2 w 564"/>
                  <a:gd name="T59" fmla="*/ 0 h 1074"/>
                  <a:gd name="T60" fmla="*/ 2 w 564"/>
                  <a:gd name="T61" fmla="*/ 0 h 1074"/>
                  <a:gd name="T62" fmla="*/ 1 w 564"/>
                  <a:gd name="T63" fmla="*/ 0 h 1074"/>
                  <a:gd name="T64" fmla="*/ 1 w 564"/>
                  <a:gd name="T65" fmla="*/ 0 h 10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4"/>
                  <a:gd name="T100" fmla="*/ 0 h 1074"/>
                  <a:gd name="T101" fmla="*/ 564 w 564"/>
                  <a:gd name="T102" fmla="*/ 1074 h 10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4" h="1074">
                    <a:moveTo>
                      <a:pt x="331" y="0"/>
                    </a:moveTo>
                    <a:lnTo>
                      <a:pt x="252" y="10"/>
                    </a:lnTo>
                    <a:lnTo>
                      <a:pt x="187" y="50"/>
                    </a:lnTo>
                    <a:lnTo>
                      <a:pt x="301" y="99"/>
                    </a:lnTo>
                    <a:lnTo>
                      <a:pt x="192" y="185"/>
                    </a:lnTo>
                    <a:lnTo>
                      <a:pt x="296" y="235"/>
                    </a:lnTo>
                    <a:lnTo>
                      <a:pt x="173" y="325"/>
                    </a:lnTo>
                    <a:lnTo>
                      <a:pt x="282" y="384"/>
                    </a:lnTo>
                    <a:lnTo>
                      <a:pt x="133" y="478"/>
                    </a:lnTo>
                    <a:lnTo>
                      <a:pt x="256" y="559"/>
                    </a:lnTo>
                    <a:lnTo>
                      <a:pt x="109" y="640"/>
                    </a:lnTo>
                    <a:lnTo>
                      <a:pt x="227" y="700"/>
                    </a:lnTo>
                    <a:lnTo>
                      <a:pt x="45" y="794"/>
                    </a:lnTo>
                    <a:lnTo>
                      <a:pt x="178" y="880"/>
                    </a:lnTo>
                    <a:lnTo>
                      <a:pt x="0" y="979"/>
                    </a:lnTo>
                    <a:lnTo>
                      <a:pt x="154" y="1074"/>
                    </a:lnTo>
                    <a:lnTo>
                      <a:pt x="287" y="1074"/>
                    </a:lnTo>
                    <a:lnTo>
                      <a:pt x="538" y="998"/>
                    </a:lnTo>
                    <a:lnTo>
                      <a:pt x="301" y="912"/>
                    </a:lnTo>
                    <a:lnTo>
                      <a:pt x="554" y="839"/>
                    </a:lnTo>
                    <a:lnTo>
                      <a:pt x="351" y="735"/>
                    </a:lnTo>
                    <a:lnTo>
                      <a:pt x="548" y="645"/>
                    </a:lnTo>
                    <a:lnTo>
                      <a:pt x="391" y="582"/>
                    </a:lnTo>
                    <a:lnTo>
                      <a:pt x="564" y="492"/>
                    </a:lnTo>
                    <a:lnTo>
                      <a:pt x="436" y="406"/>
                    </a:lnTo>
                    <a:lnTo>
                      <a:pt x="564" y="339"/>
                    </a:lnTo>
                    <a:lnTo>
                      <a:pt x="431" y="248"/>
                    </a:lnTo>
                    <a:lnTo>
                      <a:pt x="543" y="172"/>
                    </a:lnTo>
                    <a:lnTo>
                      <a:pt x="405" y="95"/>
                    </a:lnTo>
                    <a:lnTo>
                      <a:pt x="529" y="40"/>
                    </a:lnTo>
                    <a:lnTo>
                      <a:pt x="440" y="1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2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63" name="Freeform 27"/>
              <p:cNvSpPr>
                <a:spLocks/>
              </p:cNvSpPr>
              <p:nvPr/>
            </p:nvSpPr>
            <p:spPr bwMode="auto">
              <a:xfrm>
                <a:off x="537" y="1861"/>
                <a:ext cx="127" cy="296"/>
              </a:xfrm>
              <a:custGeom>
                <a:avLst/>
                <a:gdLst>
                  <a:gd name="T0" fmla="*/ 0 w 380"/>
                  <a:gd name="T1" fmla="*/ 0 h 888"/>
                  <a:gd name="T2" fmla="*/ 0 w 380"/>
                  <a:gd name="T3" fmla="*/ 0 h 888"/>
                  <a:gd name="T4" fmla="*/ 1 w 380"/>
                  <a:gd name="T5" fmla="*/ 4 h 888"/>
                  <a:gd name="T6" fmla="*/ 2 w 380"/>
                  <a:gd name="T7" fmla="*/ 3 h 888"/>
                  <a:gd name="T8" fmla="*/ 1 w 380"/>
                  <a:gd name="T9" fmla="*/ 3 h 888"/>
                  <a:gd name="T10" fmla="*/ 2 w 380"/>
                  <a:gd name="T11" fmla="*/ 3 h 888"/>
                  <a:gd name="T12" fmla="*/ 1 w 380"/>
                  <a:gd name="T13" fmla="*/ 2 h 888"/>
                  <a:gd name="T14" fmla="*/ 2 w 380"/>
                  <a:gd name="T15" fmla="*/ 2 h 888"/>
                  <a:gd name="T16" fmla="*/ 1 w 380"/>
                  <a:gd name="T17" fmla="*/ 2 h 888"/>
                  <a:gd name="T18" fmla="*/ 2 w 380"/>
                  <a:gd name="T19" fmla="*/ 2 h 888"/>
                  <a:gd name="T20" fmla="*/ 1 w 380"/>
                  <a:gd name="T21" fmla="*/ 1 h 888"/>
                  <a:gd name="T22" fmla="*/ 2 w 380"/>
                  <a:gd name="T23" fmla="*/ 1 h 888"/>
                  <a:gd name="T24" fmla="*/ 1 w 380"/>
                  <a:gd name="T25" fmla="*/ 1 h 888"/>
                  <a:gd name="T26" fmla="*/ 1 w 380"/>
                  <a:gd name="T27" fmla="*/ 0 h 888"/>
                  <a:gd name="T28" fmla="*/ 1 w 380"/>
                  <a:gd name="T29" fmla="*/ 0 h 888"/>
                  <a:gd name="T30" fmla="*/ 1 w 380"/>
                  <a:gd name="T31" fmla="*/ 0 h 888"/>
                  <a:gd name="T32" fmla="*/ 0 w 380"/>
                  <a:gd name="T33" fmla="*/ 0 h 888"/>
                  <a:gd name="T34" fmla="*/ 0 w 380"/>
                  <a:gd name="T35" fmla="*/ 0 h 888"/>
                  <a:gd name="T36" fmla="*/ 0 w 380"/>
                  <a:gd name="T37" fmla="*/ 0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0"/>
                  <a:gd name="T58" fmla="*/ 0 h 888"/>
                  <a:gd name="T59" fmla="*/ 380 w 380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0" h="888">
                    <a:moveTo>
                      <a:pt x="24" y="5"/>
                    </a:moveTo>
                    <a:lnTo>
                      <a:pt x="0" y="96"/>
                    </a:lnTo>
                    <a:lnTo>
                      <a:pt x="202" y="888"/>
                    </a:lnTo>
                    <a:lnTo>
                      <a:pt x="380" y="822"/>
                    </a:lnTo>
                    <a:lnTo>
                      <a:pt x="227" y="744"/>
                    </a:lnTo>
                    <a:lnTo>
                      <a:pt x="375" y="663"/>
                    </a:lnTo>
                    <a:lnTo>
                      <a:pt x="237" y="554"/>
                    </a:lnTo>
                    <a:lnTo>
                      <a:pt x="365" y="509"/>
                    </a:lnTo>
                    <a:lnTo>
                      <a:pt x="261" y="424"/>
                    </a:lnTo>
                    <a:lnTo>
                      <a:pt x="375" y="365"/>
                    </a:lnTo>
                    <a:lnTo>
                      <a:pt x="271" y="307"/>
                    </a:lnTo>
                    <a:lnTo>
                      <a:pt x="370" y="243"/>
                    </a:lnTo>
                    <a:lnTo>
                      <a:pt x="271" y="185"/>
                    </a:lnTo>
                    <a:lnTo>
                      <a:pt x="341" y="108"/>
                    </a:lnTo>
                    <a:lnTo>
                      <a:pt x="271" y="36"/>
                    </a:lnTo>
                    <a:lnTo>
                      <a:pt x="187" y="10"/>
                    </a:lnTo>
                    <a:lnTo>
                      <a:pt x="99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2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2641" y="9424"/>
              <a:ext cx="11369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pic>
          <p:nvPicPr>
            <p:cNvPr id="20488" name="Picture 59" descr="MCj018347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" y="6637"/>
              <a:ext cx="1610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58"/>
            <p:cNvSpPr txBox="1">
              <a:spLocks noChangeArrowheads="1"/>
            </p:cNvSpPr>
            <p:nvPr/>
          </p:nvSpPr>
          <p:spPr bwMode="auto">
            <a:xfrm>
              <a:off x="2627" y="6430"/>
              <a:ext cx="1578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600" b="1">
                  <a:solidFill>
                    <a:srgbClr val="000000"/>
                  </a:solidFill>
                </a:rPr>
                <a:t>Energy Plants</a:t>
              </a:r>
              <a:endParaRPr lang="en-US" sz="1350"/>
            </a:p>
          </p:txBody>
        </p:sp>
        <p:pic>
          <p:nvPicPr>
            <p:cNvPr id="20490" name="Picture 2464" descr="airpl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" y="11471"/>
              <a:ext cx="1600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Line 3"/>
            <p:cNvSpPr>
              <a:spLocks noChangeShapeType="1"/>
            </p:cNvSpPr>
            <p:nvPr/>
          </p:nvSpPr>
          <p:spPr bwMode="auto">
            <a:xfrm>
              <a:off x="8377" y="5447"/>
              <a:ext cx="2" cy="7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492" name="Text Box 7"/>
            <p:cNvSpPr txBox="1">
              <a:spLocks noChangeArrowheads="1"/>
            </p:cNvSpPr>
            <p:nvPr/>
          </p:nvSpPr>
          <p:spPr bwMode="auto">
            <a:xfrm>
              <a:off x="2842" y="8800"/>
              <a:ext cx="4400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lvl="1"/>
              <a:r>
                <a:rPr lang="en-US" sz="750" b="1">
                  <a:solidFill>
                    <a:srgbClr val="000000"/>
                  </a:solidFill>
                </a:rPr>
                <a:t>GPS Supporting Power Grid Systems</a:t>
              </a:r>
              <a:endParaRPr lang="en-US" sz="1350"/>
            </a:p>
          </p:txBody>
        </p:sp>
        <p:pic>
          <p:nvPicPr>
            <p:cNvPr id="20493" name="Picture 28" descr="j0149658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2" y="6785"/>
              <a:ext cx="1318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4" name="Line 29"/>
            <p:cNvSpPr>
              <a:spLocks noChangeShapeType="1"/>
            </p:cNvSpPr>
            <p:nvPr/>
          </p:nvSpPr>
          <p:spPr bwMode="auto">
            <a:xfrm flipV="1">
              <a:off x="4141" y="6940"/>
              <a:ext cx="551" cy="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495" name="Line 30"/>
            <p:cNvSpPr>
              <a:spLocks noChangeShapeType="1"/>
            </p:cNvSpPr>
            <p:nvPr/>
          </p:nvSpPr>
          <p:spPr bwMode="auto">
            <a:xfrm flipV="1">
              <a:off x="4942" y="7816"/>
              <a:ext cx="248" cy="3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496" name="Line 32"/>
            <p:cNvSpPr>
              <a:spLocks noChangeShapeType="1"/>
            </p:cNvSpPr>
            <p:nvPr/>
          </p:nvSpPr>
          <p:spPr bwMode="auto">
            <a:xfrm flipH="1">
              <a:off x="5081" y="6821"/>
              <a:ext cx="727" cy="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497" name="Line 33"/>
            <p:cNvSpPr>
              <a:spLocks noChangeShapeType="1"/>
            </p:cNvSpPr>
            <p:nvPr/>
          </p:nvSpPr>
          <p:spPr bwMode="auto">
            <a:xfrm flipH="1">
              <a:off x="5538" y="7567"/>
              <a:ext cx="502" cy="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498" name="Line 34"/>
            <p:cNvSpPr>
              <a:spLocks noChangeShapeType="1"/>
            </p:cNvSpPr>
            <p:nvPr/>
          </p:nvSpPr>
          <p:spPr bwMode="auto">
            <a:xfrm flipH="1" flipV="1">
              <a:off x="6059" y="6963"/>
              <a:ext cx="131" cy="4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499" name="Line 35"/>
            <p:cNvSpPr>
              <a:spLocks noChangeShapeType="1"/>
            </p:cNvSpPr>
            <p:nvPr/>
          </p:nvSpPr>
          <p:spPr bwMode="auto">
            <a:xfrm flipH="1" flipV="1">
              <a:off x="4973" y="5878"/>
              <a:ext cx="942" cy="8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00" name="Line 36"/>
            <p:cNvSpPr>
              <a:spLocks noChangeShapeType="1"/>
            </p:cNvSpPr>
            <p:nvPr/>
          </p:nvSpPr>
          <p:spPr bwMode="auto">
            <a:xfrm flipH="1">
              <a:off x="6142" y="6168"/>
              <a:ext cx="999" cy="5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01" name="Line 37"/>
            <p:cNvSpPr>
              <a:spLocks noChangeShapeType="1"/>
            </p:cNvSpPr>
            <p:nvPr/>
          </p:nvSpPr>
          <p:spPr bwMode="auto">
            <a:xfrm flipH="1" flipV="1">
              <a:off x="4969" y="7120"/>
              <a:ext cx="231" cy="48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02" name="Line 38"/>
            <p:cNvSpPr>
              <a:spLocks noChangeShapeType="1"/>
            </p:cNvSpPr>
            <p:nvPr/>
          </p:nvSpPr>
          <p:spPr bwMode="auto">
            <a:xfrm flipH="1">
              <a:off x="6342" y="7402"/>
              <a:ext cx="600" cy="1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03" name="Rectangle 39"/>
            <p:cNvSpPr>
              <a:spLocks noChangeArrowheads="1"/>
            </p:cNvSpPr>
            <p:nvPr/>
          </p:nvSpPr>
          <p:spPr bwMode="auto">
            <a:xfrm>
              <a:off x="4741" y="6850"/>
              <a:ext cx="533" cy="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04" name="Rectangle 40"/>
            <p:cNvSpPr>
              <a:spLocks noChangeArrowheads="1"/>
            </p:cNvSpPr>
            <p:nvPr/>
          </p:nvSpPr>
          <p:spPr bwMode="auto">
            <a:xfrm>
              <a:off x="5188" y="7623"/>
              <a:ext cx="532" cy="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05" name="Rectangle 41"/>
            <p:cNvSpPr>
              <a:spLocks noChangeArrowheads="1"/>
            </p:cNvSpPr>
            <p:nvPr/>
          </p:nvSpPr>
          <p:spPr bwMode="auto">
            <a:xfrm>
              <a:off x="6049" y="7447"/>
              <a:ext cx="532" cy="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06" name="Rectangle 42"/>
            <p:cNvSpPr>
              <a:spLocks noChangeArrowheads="1"/>
            </p:cNvSpPr>
            <p:nvPr/>
          </p:nvSpPr>
          <p:spPr bwMode="auto">
            <a:xfrm>
              <a:off x="5838" y="6742"/>
              <a:ext cx="532" cy="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07" name="Text Box 54"/>
            <p:cNvSpPr txBox="1">
              <a:spLocks noChangeArrowheads="1"/>
            </p:cNvSpPr>
            <p:nvPr/>
          </p:nvSpPr>
          <p:spPr bwMode="auto">
            <a:xfrm>
              <a:off x="5041" y="6889"/>
              <a:ext cx="110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750" b="1">
                  <a:solidFill>
                    <a:srgbClr val="000000"/>
                  </a:solidFill>
                </a:rPr>
                <a:t>Power Grids</a:t>
              </a:r>
              <a:endParaRPr lang="en-US" sz="1350"/>
            </a:p>
          </p:txBody>
        </p:sp>
        <p:sp>
          <p:nvSpPr>
            <p:cNvPr id="20508" name="Text Box 55"/>
            <p:cNvSpPr txBox="1">
              <a:spLocks noChangeArrowheads="1"/>
            </p:cNvSpPr>
            <p:nvPr/>
          </p:nvSpPr>
          <p:spPr bwMode="auto">
            <a:xfrm>
              <a:off x="7048" y="6373"/>
              <a:ext cx="119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600" b="1">
                  <a:solidFill>
                    <a:srgbClr val="000000"/>
                  </a:solidFill>
                </a:rPr>
                <a:t>Substations</a:t>
              </a:r>
              <a:endParaRPr lang="en-US" sz="1350"/>
            </a:p>
          </p:txBody>
        </p:sp>
        <p:pic>
          <p:nvPicPr>
            <p:cNvPr id="20509" name="Picture 57" descr="j02336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2" y="5345"/>
              <a:ext cx="96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0" name="Picture 60" descr="MCj0226834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2" y="7814"/>
              <a:ext cx="2233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1" name="Picture 64" descr="j0200543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98" y="5744"/>
              <a:ext cx="1544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2" name="Line 65"/>
            <p:cNvSpPr>
              <a:spLocks noChangeShapeType="1"/>
            </p:cNvSpPr>
            <p:nvPr/>
          </p:nvSpPr>
          <p:spPr bwMode="auto">
            <a:xfrm>
              <a:off x="9748" y="6894"/>
              <a:ext cx="731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13" name="Line 66"/>
            <p:cNvSpPr>
              <a:spLocks noChangeShapeType="1"/>
            </p:cNvSpPr>
            <p:nvPr/>
          </p:nvSpPr>
          <p:spPr bwMode="auto">
            <a:xfrm flipH="1" flipV="1">
              <a:off x="10779" y="7460"/>
              <a:ext cx="590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14" name="Line 67"/>
            <p:cNvSpPr>
              <a:spLocks noChangeShapeType="1"/>
            </p:cNvSpPr>
            <p:nvPr/>
          </p:nvSpPr>
          <p:spPr bwMode="auto">
            <a:xfrm flipH="1" flipV="1">
              <a:off x="11698" y="7460"/>
              <a:ext cx="133" cy="3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15" name="Rectangle 68"/>
            <p:cNvSpPr>
              <a:spLocks noChangeArrowheads="1"/>
            </p:cNvSpPr>
            <p:nvPr/>
          </p:nvSpPr>
          <p:spPr bwMode="auto">
            <a:xfrm>
              <a:off x="11386" y="7368"/>
              <a:ext cx="532" cy="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16" name="Rectangle 69"/>
            <p:cNvSpPr>
              <a:spLocks noChangeArrowheads="1"/>
            </p:cNvSpPr>
            <p:nvPr/>
          </p:nvSpPr>
          <p:spPr bwMode="auto">
            <a:xfrm>
              <a:off x="10485" y="7368"/>
              <a:ext cx="532" cy="18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pic>
          <p:nvPicPr>
            <p:cNvPr id="20517" name="Picture 71" descr="PE02037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42" y="11619"/>
              <a:ext cx="556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8" name="Rectangle 72"/>
            <p:cNvSpPr>
              <a:spLocks noChangeArrowheads="1"/>
            </p:cNvSpPr>
            <p:nvPr/>
          </p:nvSpPr>
          <p:spPr bwMode="auto">
            <a:xfrm>
              <a:off x="11694" y="7927"/>
              <a:ext cx="532" cy="18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19" name="Line 73"/>
            <p:cNvSpPr>
              <a:spLocks noChangeShapeType="1"/>
            </p:cNvSpPr>
            <p:nvPr/>
          </p:nvSpPr>
          <p:spPr bwMode="auto">
            <a:xfrm>
              <a:off x="11367" y="7042"/>
              <a:ext cx="175" cy="2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20" name="Line 77"/>
            <p:cNvSpPr>
              <a:spLocks noChangeShapeType="1"/>
            </p:cNvSpPr>
            <p:nvPr/>
          </p:nvSpPr>
          <p:spPr bwMode="auto">
            <a:xfrm flipH="1">
              <a:off x="12019" y="7505"/>
              <a:ext cx="466" cy="4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21" name="Text Box 91"/>
            <p:cNvSpPr txBox="1">
              <a:spLocks noChangeArrowheads="1"/>
            </p:cNvSpPr>
            <p:nvPr/>
          </p:nvSpPr>
          <p:spPr bwMode="auto">
            <a:xfrm>
              <a:off x="12642" y="10673"/>
              <a:ext cx="100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Wireless</a:t>
              </a:r>
            </a:p>
            <a:p>
              <a:pPr algn="ctr"/>
              <a:r>
                <a:rPr lang="en-US" sz="600">
                  <a:solidFill>
                    <a:srgbClr val="000000"/>
                  </a:solidFill>
                </a:rPr>
                <a:t>Internet</a:t>
              </a:r>
              <a:endParaRPr lang="en-US" sz="1350"/>
            </a:p>
          </p:txBody>
        </p:sp>
        <p:sp>
          <p:nvSpPr>
            <p:cNvPr id="20522" name="Text Box 94"/>
            <p:cNvSpPr txBox="1">
              <a:spLocks noChangeArrowheads="1"/>
            </p:cNvSpPr>
            <p:nvPr/>
          </p:nvSpPr>
          <p:spPr bwMode="auto">
            <a:xfrm>
              <a:off x="10599" y="5230"/>
              <a:ext cx="1357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600" b="1">
                  <a:solidFill>
                    <a:srgbClr val="000000"/>
                  </a:solidFill>
                </a:rPr>
                <a:t>Stock Exchanges</a:t>
              </a:r>
              <a:endParaRPr lang="en-US" sz="1350"/>
            </a:p>
          </p:txBody>
        </p:sp>
        <p:sp>
          <p:nvSpPr>
            <p:cNvPr id="20523" name="Text Box 96"/>
            <p:cNvSpPr txBox="1">
              <a:spLocks noChangeArrowheads="1"/>
            </p:cNvSpPr>
            <p:nvPr/>
          </p:nvSpPr>
          <p:spPr bwMode="auto">
            <a:xfrm>
              <a:off x="10741" y="7505"/>
              <a:ext cx="1009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750" b="1">
                  <a:solidFill>
                    <a:srgbClr val="000000"/>
                  </a:solidFill>
                </a:rPr>
                <a:t>Banks/ Nodes</a:t>
              </a:r>
              <a:endParaRPr lang="en-US" sz="1350"/>
            </a:p>
          </p:txBody>
        </p:sp>
        <p:sp>
          <p:nvSpPr>
            <p:cNvPr id="20524" name="Text Box 334"/>
            <p:cNvSpPr txBox="1">
              <a:spLocks noChangeArrowheads="1"/>
            </p:cNvSpPr>
            <p:nvPr/>
          </p:nvSpPr>
          <p:spPr bwMode="auto">
            <a:xfrm>
              <a:off x="2941" y="12905"/>
              <a:ext cx="4800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lvl="1"/>
              <a:r>
                <a:rPr lang="en-US" sz="750" b="1">
                  <a:solidFill>
                    <a:srgbClr val="000000"/>
                  </a:solidFill>
                </a:rPr>
                <a:t>GPS Supporting Transportation Systems</a:t>
              </a:r>
              <a:endParaRPr lang="en-US" sz="1350"/>
            </a:p>
          </p:txBody>
        </p:sp>
        <p:sp>
          <p:nvSpPr>
            <p:cNvPr id="20525" name="Text Box 335"/>
            <p:cNvSpPr txBox="1">
              <a:spLocks noChangeArrowheads="1"/>
            </p:cNvSpPr>
            <p:nvPr/>
          </p:nvSpPr>
          <p:spPr bwMode="auto">
            <a:xfrm>
              <a:off x="9541" y="8800"/>
              <a:ext cx="4402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lvl="1"/>
              <a:r>
                <a:rPr lang="en-US" sz="750" b="1">
                  <a:solidFill>
                    <a:srgbClr val="000000"/>
                  </a:solidFill>
                </a:rPr>
                <a:t>GPS Supporting Banking Operations</a:t>
              </a:r>
              <a:endParaRPr lang="en-US" sz="1350"/>
            </a:p>
          </p:txBody>
        </p:sp>
        <p:pic>
          <p:nvPicPr>
            <p:cNvPr id="20526" name="Picture 337" descr="j0300520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41" y="6890"/>
              <a:ext cx="1511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7" name="Text Box 92"/>
            <p:cNvSpPr txBox="1">
              <a:spLocks noChangeArrowheads="1"/>
            </p:cNvSpPr>
            <p:nvPr/>
          </p:nvSpPr>
          <p:spPr bwMode="auto">
            <a:xfrm>
              <a:off x="12642" y="6400"/>
              <a:ext cx="1301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600" b="1">
                  <a:solidFill>
                    <a:srgbClr val="000000"/>
                  </a:solidFill>
                </a:rPr>
                <a:t>Internet Banking</a:t>
              </a:r>
              <a:endParaRPr lang="en-US" sz="1350"/>
            </a:p>
          </p:txBody>
        </p:sp>
        <p:pic>
          <p:nvPicPr>
            <p:cNvPr id="20528" name="Picture 338" descr="AT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742" y="5860"/>
              <a:ext cx="963" cy="1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Text Box 93"/>
            <p:cNvSpPr txBox="1">
              <a:spLocks noChangeArrowheads="1"/>
            </p:cNvSpPr>
            <p:nvPr/>
          </p:nvSpPr>
          <p:spPr bwMode="auto">
            <a:xfrm>
              <a:off x="8574" y="5253"/>
              <a:ext cx="1243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600" b="1">
                  <a:solidFill>
                    <a:srgbClr val="000000"/>
                  </a:solidFill>
                </a:rPr>
                <a:t>ATM Networks</a:t>
              </a:r>
              <a:endParaRPr lang="en-US" sz="1350"/>
            </a:p>
          </p:txBody>
        </p:sp>
        <p:pic>
          <p:nvPicPr>
            <p:cNvPr id="20530" name="Picture 343" descr="j023230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42" y="9357"/>
              <a:ext cx="799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1" name="Rectangle 350"/>
            <p:cNvSpPr>
              <a:spLocks noChangeArrowheads="1"/>
            </p:cNvSpPr>
            <p:nvPr/>
          </p:nvSpPr>
          <p:spPr bwMode="auto">
            <a:xfrm>
              <a:off x="4905" y="10837"/>
              <a:ext cx="1093" cy="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2" name="Rectangle 351"/>
            <p:cNvSpPr>
              <a:spLocks noChangeArrowheads="1"/>
            </p:cNvSpPr>
            <p:nvPr/>
          </p:nvSpPr>
          <p:spPr bwMode="auto">
            <a:xfrm>
              <a:off x="4905" y="1091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3" name="Rectangle 352"/>
            <p:cNvSpPr>
              <a:spLocks noChangeArrowheads="1"/>
            </p:cNvSpPr>
            <p:nvPr/>
          </p:nvSpPr>
          <p:spPr bwMode="auto">
            <a:xfrm>
              <a:off x="5040" y="10912"/>
              <a:ext cx="137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4" name="Rectangle 353"/>
            <p:cNvSpPr>
              <a:spLocks noChangeArrowheads="1"/>
            </p:cNvSpPr>
            <p:nvPr/>
          </p:nvSpPr>
          <p:spPr bwMode="auto">
            <a:xfrm>
              <a:off x="5177" y="10912"/>
              <a:ext cx="140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5" name="Rectangle 354"/>
            <p:cNvSpPr>
              <a:spLocks noChangeArrowheads="1"/>
            </p:cNvSpPr>
            <p:nvPr/>
          </p:nvSpPr>
          <p:spPr bwMode="auto">
            <a:xfrm>
              <a:off x="5317" y="1091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6" name="Rectangle 355"/>
            <p:cNvSpPr>
              <a:spLocks noChangeArrowheads="1"/>
            </p:cNvSpPr>
            <p:nvPr/>
          </p:nvSpPr>
          <p:spPr bwMode="auto">
            <a:xfrm>
              <a:off x="5452" y="1091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7" name="Rectangle 356"/>
            <p:cNvSpPr>
              <a:spLocks noChangeArrowheads="1"/>
            </p:cNvSpPr>
            <p:nvPr/>
          </p:nvSpPr>
          <p:spPr bwMode="auto">
            <a:xfrm>
              <a:off x="5587" y="10912"/>
              <a:ext cx="138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8" name="Rectangle 357"/>
            <p:cNvSpPr>
              <a:spLocks noChangeArrowheads="1"/>
            </p:cNvSpPr>
            <p:nvPr/>
          </p:nvSpPr>
          <p:spPr bwMode="auto">
            <a:xfrm>
              <a:off x="5725" y="1091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39" name="Rectangle 358"/>
            <p:cNvSpPr>
              <a:spLocks noChangeArrowheads="1"/>
            </p:cNvSpPr>
            <p:nvPr/>
          </p:nvSpPr>
          <p:spPr bwMode="auto">
            <a:xfrm>
              <a:off x="5860" y="10912"/>
              <a:ext cx="138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0" name="Rectangle 359"/>
            <p:cNvSpPr>
              <a:spLocks noChangeArrowheads="1"/>
            </p:cNvSpPr>
            <p:nvPr/>
          </p:nvSpPr>
          <p:spPr bwMode="auto">
            <a:xfrm>
              <a:off x="4905" y="11034"/>
              <a:ext cx="1093" cy="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1" name="Rectangle 360"/>
            <p:cNvSpPr>
              <a:spLocks noChangeArrowheads="1"/>
            </p:cNvSpPr>
            <p:nvPr/>
          </p:nvSpPr>
          <p:spPr bwMode="auto">
            <a:xfrm>
              <a:off x="4905" y="11110"/>
              <a:ext cx="135" cy="120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2" name="Rectangle 361"/>
            <p:cNvSpPr>
              <a:spLocks noChangeArrowheads="1"/>
            </p:cNvSpPr>
            <p:nvPr/>
          </p:nvSpPr>
          <p:spPr bwMode="auto">
            <a:xfrm>
              <a:off x="5040" y="11110"/>
              <a:ext cx="137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3" name="Rectangle 362"/>
            <p:cNvSpPr>
              <a:spLocks noChangeArrowheads="1"/>
            </p:cNvSpPr>
            <p:nvPr/>
          </p:nvSpPr>
          <p:spPr bwMode="auto">
            <a:xfrm>
              <a:off x="5177" y="11110"/>
              <a:ext cx="140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4" name="Rectangle 363"/>
            <p:cNvSpPr>
              <a:spLocks noChangeArrowheads="1"/>
            </p:cNvSpPr>
            <p:nvPr/>
          </p:nvSpPr>
          <p:spPr bwMode="auto">
            <a:xfrm>
              <a:off x="5317" y="11110"/>
              <a:ext cx="135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5" name="Rectangle 364"/>
            <p:cNvSpPr>
              <a:spLocks noChangeArrowheads="1"/>
            </p:cNvSpPr>
            <p:nvPr/>
          </p:nvSpPr>
          <p:spPr bwMode="auto">
            <a:xfrm>
              <a:off x="5452" y="11110"/>
              <a:ext cx="135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6" name="Rectangle 365"/>
            <p:cNvSpPr>
              <a:spLocks noChangeArrowheads="1"/>
            </p:cNvSpPr>
            <p:nvPr/>
          </p:nvSpPr>
          <p:spPr bwMode="auto">
            <a:xfrm>
              <a:off x="5587" y="11110"/>
              <a:ext cx="138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7" name="Rectangle 366"/>
            <p:cNvSpPr>
              <a:spLocks noChangeArrowheads="1"/>
            </p:cNvSpPr>
            <p:nvPr/>
          </p:nvSpPr>
          <p:spPr bwMode="auto">
            <a:xfrm>
              <a:off x="5725" y="11110"/>
              <a:ext cx="135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8" name="Rectangle 367"/>
            <p:cNvSpPr>
              <a:spLocks noChangeArrowheads="1"/>
            </p:cNvSpPr>
            <p:nvPr/>
          </p:nvSpPr>
          <p:spPr bwMode="auto">
            <a:xfrm>
              <a:off x="5860" y="11110"/>
              <a:ext cx="138" cy="117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49" name="Rectangle 368"/>
            <p:cNvSpPr>
              <a:spLocks noChangeArrowheads="1"/>
            </p:cNvSpPr>
            <p:nvPr/>
          </p:nvSpPr>
          <p:spPr bwMode="auto">
            <a:xfrm>
              <a:off x="4905" y="11227"/>
              <a:ext cx="1093" cy="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0" name="Rectangle 369"/>
            <p:cNvSpPr>
              <a:spLocks noChangeArrowheads="1"/>
            </p:cNvSpPr>
            <p:nvPr/>
          </p:nvSpPr>
          <p:spPr bwMode="auto">
            <a:xfrm>
              <a:off x="4905" y="1130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1" name="Rectangle 370"/>
            <p:cNvSpPr>
              <a:spLocks noChangeArrowheads="1"/>
            </p:cNvSpPr>
            <p:nvPr/>
          </p:nvSpPr>
          <p:spPr bwMode="auto">
            <a:xfrm>
              <a:off x="5040" y="11302"/>
              <a:ext cx="137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2" name="Rectangle 371"/>
            <p:cNvSpPr>
              <a:spLocks noChangeArrowheads="1"/>
            </p:cNvSpPr>
            <p:nvPr/>
          </p:nvSpPr>
          <p:spPr bwMode="auto">
            <a:xfrm>
              <a:off x="5177" y="11302"/>
              <a:ext cx="140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3" name="Rectangle 372"/>
            <p:cNvSpPr>
              <a:spLocks noChangeArrowheads="1"/>
            </p:cNvSpPr>
            <p:nvPr/>
          </p:nvSpPr>
          <p:spPr bwMode="auto">
            <a:xfrm>
              <a:off x="5317" y="1130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4" name="Rectangle 373"/>
            <p:cNvSpPr>
              <a:spLocks noChangeArrowheads="1"/>
            </p:cNvSpPr>
            <p:nvPr/>
          </p:nvSpPr>
          <p:spPr bwMode="auto">
            <a:xfrm>
              <a:off x="5452" y="1130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5" name="Rectangle 374"/>
            <p:cNvSpPr>
              <a:spLocks noChangeArrowheads="1"/>
            </p:cNvSpPr>
            <p:nvPr/>
          </p:nvSpPr>
          <p:spPr bwMode="auto">
            <a:xfrm>
              <a:off x="5587" y="11302"/>
              <a:ext cx="138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6" name="Rectangle 375"/>
            <p:cNvSpPr>
              <a:spLocks noChangeArrowheads="1"/>
            </p:cNvSpPr>
            <p:nvPr/>
          </p:nvSpPr>
          <p:spPr bwMode="auto">
            <a:xfrm>
              <a:off x="5725" y="11302"/>
              <a:ext cx="135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7" name="Rectangle 376"/>
            <p:cNvSpPr>
              <a:spLocks noChangeArrowheads="1"/>
            </p:cNvSpPr>
            <p:nvPr/>
          </p:nvSpPr>
          <p:spPr bwMode="auto">
            <a:xfrm>
              <a:off x="5860" y="11302"/>
              <a:ext cx="138" cy="122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8" name="Rectangle 377"/>
            <p:cNvSpPr>
              <a:spLocks noChangeArrowheads="1"/>
            </p:cNvSpPr>
            <p:nvPr/>
          </p:nvSpPr>
          <p:spPr bwMode="auto">
            <a:xfrm>
              <a:off x="4905" y="11424"/>
              <a:ext cx="1093" cy="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59" name="Rectangle 378"/>
            <p:cNvSpPr>
              <a:spLocks noChangeArrowheads="1"/>
            </p:cNvSpPr>
            <p:nvPr/>
          </p:nvSpPr>
          <p:spPr bwMode="auto">
            <a:xfrm>
              <a:off x="4905" y="11500"/>
              <a:ext cx="135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0" name="Rectangle 379"/>
            <p:cNvSpPr>
              <a:spLocks noChangeArrowheads="1"/>
            </p:cNvSpPr>
            <p:nvPr/>
          </p:nvSpPr>
          <p:spPr bwMode="auto">
            <a:xfrm>
              <a:off x="5040" y="11500"/>
              <a:ext cx="137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1" name="Rectangle 380"/>
            <p:cNvSpPr>
              <a:spLocks noChangeArrowheads="1"/>
            </p:cNvSpPr>
            <p:nvPr/>
          </p:nvSpPr>
          <p:spPr bwMode="auto">
            <a:xfrm>
              <a:off x="5177" y="11500"/>
              <a:ext cx="140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2" name="Rectangle 381"/>
            <p:cNvSpPr>
              <a:spLocks noChangeArrowheads="1"/>
            </p:cNvSpPr>
            <p:nvPr/>
          </p:nvSpPr>
          <p:spPr bwMode="auto">
            <a:xfrm>
              <a:off x="5317" y="11500"/>
              <a:ext cx="135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3" name="Rectangle 382"/>
            <p:cNvSpPr>
              <a:spLocks noChangeArrowheads="1"/>
            </p:cNvSpPr>
            <p:nvPr/>
          </p:nvSpPr>
          <p:spPr bwMode="auto">
            <a:xfrm>
              <a:off x="5452" y="11500"/>
              <a:ext cx="135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4" name="Rectangle 383"/>
            <p:cNvSpPr>
              <a:spLocks noChangeArrowheads="1"/>
            </p:cNvSpPr>
            <p:nvPr/>
          </p:nvSpPr>
          <p:spPr bwMode="auto">
            <a:xfrm>
              <a:off x="5587" y="11500"/>
              <a:ext cx="138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5" name="Rectangle 384"/>
            <p:cNvSpPr>
              <a:spLocks noChangeArrowheads="1"/>
            </p:cNvSpPr>
            <p:nvPr/>
          </p:nvSpPr>
          <p:spPr bwMode="auto">
            <a:xfrm>
              <a:off x="5725" y="11500"/>
              <a:ext cx="135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6" name="Rectangle 385"/>
            <p:cNvSpPr>
              <a:spLocks noChangeArrowheads="1"/>
            </p:cNvSpPr>
            <p:nvPr/>
          </p:nvSpPr>
          <p:spPr bwMode="auto">
            <a:xfrm>
              <a:off x="5860" y="11500"/>
              <a:ext cx="138" cy="119"/>
            </a:xfrm>
            <a:prstGeom prst="rect">
              <a:avLst/>
            </a:prstGeom>
            <a:solidFill>
              <a:srgbClr val="80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67" name="Freeform 386"/>
            <p:cNvSpPr>
              <a:spLocks/>
            </p:cNvSpPr>
            <p:nvPr/>
          </p:nvSpPr>
          <p:spPr bwMode="auto">
            <a:xfrm>
              <a:off x="4981" y="11619"/>
              <a:ext cx="944" cy="189"/>
            </a:xfrm>
            <a:custGeom>
              <a:avLst/>
              <a:gdLst>
                <a:gd name="T0" fmla="*/ 1490605406 w 1360"/>
                <a:gd name="T1" fmla="*/ 0 h 263"/>
                <a:gd name="T2" fmla="*/ 1490605406 w 1360"/>
                <a:gd name="T3" fmla="*/ 1543247621 h 263"/>
                <a:gd name="T4" fmla="*/ 1490605406 w 1360"/>
                <a:gd name="T5" fmla="*/ 1543247621 h 263"/>
                <a:gd name="T6" fmla="*/ 1490605406 w 1360"/>
                <a:gd name="T7" fmla="*/ 1543247621 h 263"/>
                <a:gd name="T8" fmla="*/ 1490605406 w 1360"/>
                <a:gd name="T9" fmla="*/ 1543247621 h 263"/>
                <a:gd name="T10" fmla="*/ 1490605406 w 1360"/>
                <a:gd name="T11" fmla="*/ 1543247621 h 263"/>
                <a:gd name="T12" fmla="*/ 0 w 1360"/>
                <a:gd name="T13" fmla="*/ 1543247621 h 263"/>
                <a:gd name="T14" fmla="*/ 0 w 1360"/>
                <a:gd name="T15" fmla="*/ 0 h 263"/>
                <a:gd name="T16" fmla="*/ 1490605406 w 1360"/>
                <a:gd name="T17" fmla="*/ 0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0"/>
                <a:gd name="T28" fmla="*/ 0 h 263"/>
                <a:gd name="T29" fmla="*/ 1360 w 1360"/>
                <a:gd name="T30" fmla="*/ 263 h 2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0" h="263">
                  <a:moveTo>
                    <a:pt x="1360" y="0"/>
                  </a:moveTo>
                  <a:lnTo>
                    <a:pt x="1360" y="263"/>
                  </a:lnTo>
                  <a:lnTo>
                    <a:pt x="1247" y="263"/>
                  </a:lnTo>
                  <a:lnTo>
                    <a:pt x="1247" y="43"/>
                  </a:lnTo>
                  <a:lnTo>
                    <a:pt x="108" y="43"/>
                  </a:lnTo>
                  <a:lnTo>
                    <a:pt x="108" y="263"/>
                  </a:lnTo>
                  <a:lnTo>
                    <a:pt x="0" y="263"/>
                  </a:lnTo>
                  <a:lnTo>
                    <a:pt x="0" y="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8" name="Freeform 387"/>
            <p:cNvSpPr>
              <a:spLocks/>
            </p:cNvSpPr>
            <p:nvPr/>
          </p:nvSpPr>
          <p:spPr bwMode="auto">
            <a:xfrm>
              <a:off x="5056" y="11651"/>
              <a:ext cx="792" cy="157"/>
            </a:xfrm>
            <a:custGeom>
              <a:avLst/>
              <a:gdLst>
                <a:gd name="T0" fmla="*/ 0 w 1139"/>
                <a:gd name="T1" fmla="*/ 1532521631 h 220"/>
                <a:gd name="T2" fmla="*/ 0 w 1139"/>
                <a:gd name="T3" fmla="*/ 0 h 220"/>
                <a:gd name="T4" fmla="*/ 1493244877 w 1139"/>
                <a:gd name="T5" fmla="*/ 0 h 220"/>
                <a:gd name="T6" fmla="*/ 1493244877 w 1139"/>
                <a:gd name="T7" fmla="*/ 1532521631 h 220"/>
                <a:gd name="T8" fmla="*/ 1493244877 w 1139"/>
                <a:gd name="T9" fmla="*/ 1532521631 h 220"/>
                <a:gd name="T10" fmla="*/ 1493244877 w 1139"/>
                <a:gd name="T11" fmla="*/ 1532521631 h 220"/>
                <a:gd name="T12" fmla="*/ 1493244877 w 1139"/>
                <a:gd name="T13" fmla="*/ 1532521631 h 220"/>
                <a:gd name="T14" fmla="*/ 1493244877 w 1139"/>
                <a:gd name="T15" fmla="*/ 1532521631 h 220"/>
                <a:gd name="T16" fmla="*/ 0 w 1139"/>
                <a:gd name="T17" fmla="*/ 1532521631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9"/>
                <a:gd name="T28" fmla="*/ 0 h 220"/>
                <a:gd name="T29" fmla="*/ 1139 w 1139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9" h="220">
                  <a:moveTo>
                    <a:pt x="0" y="220"/>
                  </a:moveTo>
                  <a:lnTo>
                    <a:pt x="0" y="0"/>
                  </a:lnTo>
                  <a:lnTo>
                    <a:pt x="1139" y="0"/>
                  </a:lnTo>
                  <a:lnTo>
                    <a:pt x="1139" y="220"/>
                  </a:lnTo>
                  <a:lnTo>
                    <a:pt x="657" y="220"/>
                  </a:lnTo>
                  <a:lnTo>
                    <a:pt x="657" y="54"/>
                  </a:lnTo>
                  <a:lnTo>
                    <a:pt x="484" y="54"/>
                  </a:lnTo>
                  <a:lnTo>
                    <a:pt x="48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80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69" name="Rectangle 388"/>
            <p:cNvSpPr>
              <a:spLocks noChangeArrowheads="1"/>
            </p:cNvSpPr>
            <p:nvPr/>
          </p:nvSpPr>
          <p:spPr bwMode="auto">
            <a:xfrm>
              <a:off x="5392" y="11690"/>
              <a:ext cx="60" cy="1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sp>
          <p:nvSpPr>
            <p:cNvPr id="20570" name="Rectangle 389"/>
            <p:cNvSpPr>
              <a:spLocks noChangeArrowheads="1"/>
            </p:cNvSpPr>
            <p:nvPr/>
          </p:nvSpPr>
          <p:spPr bwMode="auto">
            <a:xfrm>
              <a:off x="5452" y="11690"/>
              <a:ext cx="60" cy="11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endParaRPr lang="en-US" sz="1350"/>
            </a:p>
          </p:txBody>
        </p:sp>
        <p:grpSp>
          <p:nvGrpSpPr>
            <p:cNvPr id="5" name="Group 390"/>
            <p:cNvGrpSpPr>
              <a:grpSpLocks/>
            </p:cNvGrpSpPr>
            <p:nvPr/>
          </p:nvGrpSpPr>
          <p:grpSpPr bwMode="auto">
            <a:xfrm>
              <a:off x="4141" y="10180"/>
              <a:ext cx="230" cy="636"/>
              <a:chOff x="1439" y="1538"/>
              <a:chExt cx="110" cy="297"/>
            </a:xfrm>
          </p:grpSpPr>
          <p:grpSp>
            <p:nvGrpSpPr>
              <p:cNvPr id="6" name="Group 391"/>
              <p:cNvGrpSpPr>
                <a:grpSpLocks/>
              </p:cNvGrpSpPr>
              <p:nvPr/>
            </p:nvGrpSpPr>
            <p:grpSpPr bwMode="auto">
              <a:xfrm>
                <a:off x="1440" y="1639"/>
                <a:ext cx="109" cy="196"/>
                <a:chOff x="1440" y="1639"/>
                <a:chExt cx="109" cy="196"/>
              </a:xfrm>
            </p:grpSpPr>
            <p:grpSp>
              <p:nvGrpSpPr>
                <p:cNvPr id="7" name="Group 392"/>
                <p:cNvGrpSpPr>
                  <a:grpSpLocks/>
                </p:cNvGrpSpPr>
                <p:nvPr/>
              </p:nvGrpSpPr>
              <p:grpSpPr bwMode="auto">
                <a:xfrm>
                  <a:off x="1440" y="1645"/>
                  <a:ext cx="70" cy="189"/>
                  <a:chOff x="1440" y="1645"/>
                  <a:chExt cx="70" cy="189"/>
                </a:xfrm>
              </p:grpSpPr>
              <p:sp>
                <p:nvSpPr>
                  <p:cNvPr id="20850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468" y="1645"/>
                    <a:ext cx="26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851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60" y="1647"/>
                    <a:ext cx="32" cy="3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852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460" y="1687"/>
                    <a:ext cx="4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853" name="Line 3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1769"/>
                    <a:ext cx="63" cy="6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854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449" y="1770"/>
                    <a:ext cx="61" cy="6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855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" y="1687"/>
                    <a:ext cx="49" cy="8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  <p:sp>
                <p:nvSpPr>
                  <p:cNvPr id="20856" name="Line 399"/>
                  <p:cNvSpPr>
                    <a:spLocks noChangeShapeType="1"/>
                  </p:cNvSpPr>
                  <p:nvPr/>
                </p:nvSpPr>
                <p:spPr bwMode="auto">
                  <a:xfrm>
                    <a:off x="1468" y="1645"/>
                    <a:ext cx="29" cy="4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20843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1508" y="1757"/>
                  <a:ext cx="26" cy="7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4" name="Line 401"/>
                <p:cNvSpPr>
                  <a:spLocks noChangeShapeType="1"/>
                </p:cNvSpPr>
                <p:nvPr/>
              </p:nvSpPr>
              <p:spPr bwMode="auto">
                <a:xfrm>
                  <a:off x="1498" y="1688"/>
                  <a:ext cx="37" cy="7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5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1499" y="1640"/>
                  <a:ext cx="8" cy="4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6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1494" y="1639"/>
                  <a:ext cx="1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7" name="Line 404"/>
                <p:cNvSpPr>
                  <a:spLocks noChangeShapeType="1"/>
                </p:cNvSpPr>
                <p:nvPr/>
              </p:nvSpPr>
              <p:spPr bwMode="auto">
                <a:xfrm>
                  <a:off x="1494" y="1646"/>
                  <a:ext cx="23" cy="3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8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1505" y="1681"/>
                  <a:ext cx="10" cy="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9" name="Line 406"/>
                <p:cNvSpPr>
                  <a:spLocks noChangeShapeType="1"/>
                </p:cNvSpPr>
                <p:nvPr/>
              </p:nvSpPr>
              <p:spPr bwMode="auto">
                <a:xfrm>
                  <a:off x="1505" y="1769"/>
                  <a:ext cx="44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8" name="Group 407"/>
              <p:cNvGrpSpPr>
                <a:grpSpLocks/>
              </p:cNvGrpSpPr>
              <p:nvPr/>
            </p:nvGrpSpPr>
            <p:grpSpPr bwMode="auto">
              <a:xfrm>
                <a:off x="1439" y="1548"/>
                <a:ext cx="107" cy="285"/>
                <a:chOff x="1439" y="1548"/>
                <a:chExt cx="107" cy="285"/>
              </a:xfrm>
            </p:grpSpPr>
            <p:sp>
              <p:nvSpPr>
                <p:cNvPr id="20837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1439" y="1548"/>
                  <a:ext cx="42" cy="28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38" name="Line 409"/>
                <p:cNvSpPr>
                  <a:spLocks noChangeShapeType="1"/>
                </p:cNvSpPr>
                <p:nvPr/>
              </p:nvSpPr>
              <p:spPr bwMode="auto">
                <a:xfrm>
                  <a:off x="1482" y="1555"/>
                  <a:ext cx="27" cy="2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39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1509" y="1809"/>
                  <a:ext cx="36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0" name="Line 411"/>
                <p:cNvSpPr>
                  <a:spLocks noChangeShapeType="1"/>
                </p:cNvSpPr>
                <p:nvPr/>
              </p:nvSpPr>
              <p:spPr bwMode="auto">
                <a:xfrm>
                  <a:off x="1488" y="1553"/>
                  <a:ext cx="58" cy="25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841" name="Line 412"/>
                <p:cNvSpPr>
                  <a:spLocks noChangeShapeType="1"/>
                </p:cNvSpPr>
                <p:nvPr/>
              </p:nvSpPr>
              <p:spPr bwMode="auto">
                <a:xfrm>
                  <a:off x="1439" y="1830"/>
                  <a:ext cx="71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sp>
            <p:nvSpPr>
              <p:cNvPr id="20836" name="Oval 413"/>
              <p:cNvSpPr>
                <a:spLocks noChangeArrowheads="1"/>
              </p:cNvSpPr>
              <p:nvPr/>
            </p:nvSpPr>
            <p:spPr bwMode="auto">
              <a:xfrm>
                <a:off x="1471" y="1538"/>
                <a:ext cx="31" cy="3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46930" tIns="23465" rIns="46930" bIns="23465"/>
              <a:lstStyle/>
              <a:p>
                <a:endParaRPr lang="en-US" sz="1350"/>
              </a:p>
            </p:txBody>
          </p:sp>
        </p:grpSp>
        <p:grpSp>
          <p:nvGrpSpPr>
            <p:cNvPr id="9" name="Group 1972"/>
            <p:cNvGrpSpPr>
              <a:grpSpLocks/>
            </p:cNvGrpSpPr>
            <p:nvPr/>
          </p:nvGrpSpPr>
          <p:grpSpPr bwMode="auto">
            <a:xfrm rot="407629">
              <a:off x="5302" y="10517"/>
              <a:ext cx="179" cy="256"/>
              <a:chOff x="2458" y="1078"/>
              <a:chExt cx="86" cy="138"/>
            </a:xfrm>
          </p:grpSpPr>
          <p:sp>
            <p:nvSpPr>
              <p:cNvPr id="20829" name="Line 1973"/>
              <p:cNvSpPr>
                <a:spLocks noChangeShapeType="1"/>
              </p:cNvSpPr>
              <p:nvPr/>
            </p:nvSpPr>
            <p:spPr bwMode="auto">
              <a:xfrm>
                <a:off x="2466" y="1098"/>
                <a:ext cx="31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0" name="Freeform 1974"/>
              <p:cNvSpPr>
                <a:spLocks/>
              </p:cNvSpPr>
              <p:nvPr/>
            </p:nvSpPr>
            <p:spPr bwMode="auto">
              <a:xfrm>
                <a:off x="2458" y="1078"/>
                <a:ext cx="23" cy="31"/>
              </a:xfrm>
              <a:custGeom>
                <a:avLst/>
                <a:gdLst>
                  <a:gd name="T0" fmla="*/ 0 w 70"/>
                  <a:gd name="T1" fmla="*/ 0 h 95"/>
                  <a:gd name="T2" fmla="*/ 0 w 70"/>
                  <a:gd name="T3" fmla="*/ 0 h 95"/>
                  <a:gd name="T4" fmla="*/ 0 w 70"/>
                  <a:gd name="T5" fmla="*/ 0 h 95"/>
                  <a:gd name="T6" fmla="*/ 0 w 70"/>
                  <a:gd name="T7" fmla="*/ 0 h 95"/>
                  <a:gd name="T8" fmla="*/ 0 w 70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5"/>
                  <a:gd name="T17" fmla="*/ 70 w 7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5">
                    <a:moveTo>
                      <a:pt x="70" y="66"/>
                    </a:moveTo>
                    <a:lnTo>
                      <a:pt x="30" y="69"/>
                    </a:lnTo>
                    <a:lnTo>
                      <a:pt x="0" y="95"/>
                    </a:lnTo>
                    <a:lnTo>
                      <a:pt x="1" y="0"/>
                    </a:lnTo>
                    <a:lnTo>
                      <a:pt x="7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1" name="Line 1975"/>
              <p:cNvSpPr>
                <a:spLocks noChangeShapeType="1"/>
              </p:cNvSpPr>
              <p:nvPr/>
            </p:nvSpPr>
            <p:spPr bwMode="auto">
              <a:xfrm>
                <a:off x="2505" y="1124"/>
                <a:ext cx="30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2" name="Freeform 1976"/>
              <p:cNvSpPr>
                <a:spLocks/>
              </p:cNvSpPr>
              <p:nvPr/>
            </p:nvSpPr>
            <p:spPr bwMode="auto">
              <a:xfrm>
                <a:off x="2521" y="1184"/>
                <a:ext cx="23" cy="3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5"/>
                  <a:gd name="T17" fmla="*/ 69 w 6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5">
                    <a:moveTo>
                      <a:pt x="0" y="29"/>
                    </a:moveTo>
                    <a:lnTo>
                      <a:pt x="39" y="27"/>
                    </a:lnTo>
                    <a:lnTo>
                      <a:pt x="69" y="0"/>
                    </a:lnTo>
                    <a:lnTo>
                      <a:pt x="68" y="9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33" name="Line 1977"/>
              <p:cNvSpPr>
                <a:spLocks noChangeShapeType="1"/>
              </p:cNvSpPr>
              <p:nvPr/>
            </p:nvSpPr>
            <p:spPr bwMode="auto">
              <a:xfrm flipH="1">
                <a:off x="2499" y="1127"/>
                <a:ext cx="5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573" name="Rectangle 1984"/>
            <p:cNvSpPr>
              <a:spLocks noChangeArrowheads="1"/>
            </p:cNvSpPr>
            <p:nvPr/>
          </p:nvSpPr>
          <p:spPr bwMode="auto">
            <a:xfrm>
              <a:off x="4896" y="11875"/>
              <a:ext cx="1019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750" b="1">
                  <a:solidFill>
                    <a:srgbClr val="000000"/>
                  </a:solidFill>
                </a:rPr>
                <a:t>C</a:t>
              </a:r>
              <a:r>
                <a:rPr lang="en-US" sz="750" b="1" baseline="30000">
                  <a:solidFill>
                    <a:srgbClr val="000000"/>
                  </a:solidFill>
                </a:rPr>
                <a:t>2</a:t>
              </a:r>
              <a:r>
                <a:rPr lang="en-US" sz="750" b="1">
                  <a:solidFill>
                    <a:srgbClr val="000000"/>
                  </a:solidFill>
                </a:rPr>
                <a:t> Centers</a:t>
              </a:r>
              <a:endParaRPr lang="en-US" sz="1350"/>
            </a:p>
          </p:txBody>
        </p:sp>
        <p:sp>
          <p:nvSpPr>
            <p:cNvPr id="20574" name="Rectangle 1985"/>
            <p:cNvSpPr>
              <a:spLocks noChangeArrowheads="1"/>
            </p:cNvSpPr>
            <p:nvPr/>
          </p:nvSpPr>
          <p:spPr bwMode="auto">
            <a:xfrm>
              <a:off x="2732" y="10201"/>
              <a:ext cx="867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600">
                  <a:solidFill>
                    <a:srgbClr val="000000"/>
                  </a:solidFill>
                </a:rPr>
                <a:t>Rail Yards</a:t>
              </a:r>
              <a:endParaRPr lang="en-US" sz="1350"/>
            </a:p>
          </p:txBody>
        </p:sp>
        <p:sp>
          <p:nvSpPr>
            <p:cNvPr id="20575" name="Rectangle 1986"/>
            <p:cNvSpPr>
              <a:spLocks noChangeArrowheads="1"/>
            </p:cNvSpPr>
            <p:nvPr/>
          </p:nvSpPr>
          <p:spPr bwMode="auto">
            <a:xfrm>
              <a:off x="4671" y="10076"/>
              <a:ext cx="1484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Switching Towers</a:t>
              </a:r>
            </a:p>
            <a:p>
              <a:pPr algn="ctr"/>
              <a:r>
                <a:rPr lang="en-US" sz="600">
                  <a:solidFill>
                    <a:srgbClr val="000000"/>
                  </a:solidFill>
                </a:rPr>
                <a:t>&amp; Signals</a:t>
              </a:r>
              <a:endParaRPr lang="en-US" sz="1350"/>
            </a:p>
          </p:txBody>
        </p:sp>
        <p:grpSp>
          <p:nvGrpSpPr>
            <p:cNvPr id="10" name="Group 1988"/>
            <p:cNvGrpSpPr>
              <a:grpSpLocks/>
            </p:cNvGrpSpPr>
            <p:nvPr/>
          </p:nvGrpSpPr>
          <p:grpSpPr bwMode="auto">
            <a:xfrm rot="977896">
              <a:off x="3142" y="10076"/>
              <a:ext cx="999" cy="178"/>
              <a:chOff x="1637" y="1659"/>
              <a:chExt cx="517" cy="83"/>
            </a:xfrm>
          </p:grpSpPr>
          <p:sp>
            <p:nvSpPr>
              <p:cNvPr id="20824" name="Line 1989"/>
              <p:cNvSpPr>
                <a:spLocks noChangeShapeType="1"/>
              </p:cNvSpPr>
              <p:nvPr/>
            </p:nvSpPr>
            <p:spPr bwMode="auto">
              <a:xfrm flipV="1">
                <a:off x="1658" y="1718"/>
                <a:ext cx="3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5" name="Freeform 1990"/>
              <p:cNvSpPr>
                <a:spLocks/>
              </p:cNvSpPr>
              <p:nvPr/>
            </p:nvSpPr>
            <p:spPr bwMode="auto">
              <a:xfrm>
                <a:off x="1637" y="1717"/>
                <a:ext cx="30" cy="25"/>
              </a:xfrm>
              <a:custGeom>
                <a:avLst/>
                <a:gdLst>
                  <a:gd name="T0" fmla="*/ 0 w 88"/>
                  <a:gd name="T1" fmla="*/ 0 h 75"/>
                  <a:gd name="T2" fmla="*/ 0 w 88"/>
                  <a:gd name="T3" fmla="*/ 0 h 75"/>
                  <a:gd name="T4" fmla="*/ 0 w 88"/>
                  <a:gd name="T5" fmla="*/ 0 h 75"/>
                  <a:gd name="T6" fmla="*/ 0 w 88"/>
                  <a:gd name="T7" fmla="*/ 0 h 75"/>
                  <a:gd name="T8" fmla="*/ 0 w 88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75"/>
                  <a:gd name="T17" fmla="*/ 88 w 8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75">
                    <a:moveTo>
                      <a:pt x="85" y="0"/>
                    </a:moveTo>
                    <a:lnTo>
                      <a:pt x="74" y="38"/>
                    </a:lnTo>
                    <a:lnTo>
                      <a:pt x="88" y="75"/>
                    </a:lnTo>
                    <a:lnTo>
                      <a:pt x="0" y="4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6" name="Line 1991"/>
              <p:cNvSpPr>
                <a:spLocks noChangeShapeType="1"/>
              </p:cNvSpPr>
              <p:nvPr/>
            </p:nvSpPr>
            <p:spPr bwMode="auto">
              <a:xfrm flipV="1">
                <a:off x="1815" y="1671"/>
                <a:ext cx="31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7" name="Freeform 1992"/>
              <p:cNvSpPr>
                <a:spLocks/>
              </p:cNvSpPr>
              <p:nvPr/>
            </p:nvSpPr>
            <p:spPr bwMode="auto">
              <a:xfrm>
                <a:off x="2124" y="1659"/>
                <a:ext cx="30" cy="25"/>
              </a:xfrm>
              <a:custGeom>
                <a:avLst/>
                <a:gdLst>
                  <a:gd name="T0" fmla="*/ 0 w 89"/>
                  <a:gd name="T1" fmla="*/ 0 h 75"/>
                  <a:gd name="T2" fmla="*/ 0 w 89"/>
                  <a:gd name="T3" fmla="*/ 0 h 75"/>
                  <a:gd name="T4" fmla="*/ 0 w 89"/>
                  <a:gd name="T5" fmla="*/ 0 h 75"/>
                  <a:gd name="T6" fmla="*/ 0 w 89"/>
                  <a:gd name="T7" fmla="*/ 0 h 75"/>
                  <a:gd name="T8" fmla="*/ 0 w 8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5"/>
                  <a:gd name="T17" fmla="*/ 89 w 8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5">
                    <a:moveTo>
                      <a:pt x="3" y="75"/>
                    </a:moveTo>
                    <a:lnTo>
                      <a:pt x="15" y="38"/>
                    </a:lnTo>
                    <a:lnTo>
                      <a:pt x="0" y="0"/>
                    </a:lnTo>
                    <a:lnTo>
                      <a:pt x="89" y="35"/>
                    </a:lnTo>
                    <a:lnTo>
                      <a:pt x="3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8" name="Line 1993"/>
              <p:cNvSpPr>
                <a:spLocks noChangeShapeType="1"/>
              </p:cNvSpPr>
              <p:nvPr/>
            </p:nvSpPr>
            <p:spPr bwMode="auto">
              <a:xfrm>
                <a:off x="1824" y="1686"/>
                <a:ext cx="14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1" name="Group 2007"/>
            <p:cNvGrpSpPr>
              <a:grpSpLocks/>
            </p:cNvGrpSpPr>
            <p:nvPr/>
          </p:nvGrpSpPr>
          <p:grpSpPr bwMode="auto">
            <a:xfrm>
              <a:off x="5205" y="11067"/>
              <a:ext cx="516" cy="533"/>
              <a:chOff x="1374" y="919"/>
              <a:chExt cx="248" cy="249"/>
            </a:xfrm>
          </p:grpSpPr>
          <p:sp>
            <p:nvSpPr>
              <p:cNvPr id="20624" name="Oval 2008"/>
              <p:cNvSpPr>
                <a:spLocks noChangeArrowheads="1"/>
              </p:cNvSpPr>
              <p:nvPr/>
            </p:nvSpPr>
            <p:spPr bwMode="auto">
              <a:xfrm>
                <a:off x="1382" y="927"/>
                <a:ext cx="240" cy="24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46930" tIns="23465" rIns="46930" bIns="23465"/>
              <a:lstStyle/>
              <a:p>
                <a:endParaRPr lang="en-US" sz="1350"/>
              </a:p>
            </p:txBody>
          </p:sp>
          <p:sp>
            <p:nvSpPr>
              <p:cNvPr id="20625" name="Rectangle 2009"/>
              <p:cNvSpPr>
                <a:spLocks noChangeArrowheads="1"/>
              </p:cNvSpPr>
              <p:nvPr/>
            </p:nvSpPr>
            <p:spPr bwMode="auto">
              <a:xfrm>
                <a:off x="1382" y="927"/>
                <a:ext cx="240" cy="241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6930" tIns="23465" rIns="46930" bIns="23465"/>
              <a:lstStyle/>
              <a:p>
                <a:endParaRPr lang="en-US" sz="1350"/>
              </a:p>
            </p:txBody>
          </p:sp>
          <p:sp>
            <p:nvSpPr>
              <p:cNvPr id="20626" name="Oval 2010"/>
              <p:cNvSpPr>
                <a:spLocks noChangeArrowheads="1"/>
              </p:cNvSpPr>
              <p:nvPr/>
            </p:nvSpPr>
            <p:spPr bwMode="auto">
              <a:xfrm>
                <a:off x="1382" y="927"/>
                <a:ext cx="240" cy="241"/>
              </a:xfrm>
              <a:prstGeom prst="ellipse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lIns="46930" tIns="23465" rIns="46930" bIns="23465"/>
              <a:lstStyle/>
              <a:p>
                <a:endParaRPr lang="en-US" sz="1350"/>
              </a:p>
            </p:txBody>
          </p:sp>
          <p:sp>
            <p:nvSpPr>
              <p:cNvPr id="20627" name="Rectangle 2011"/>
              <p:cNvSpPr>
                <a:spLocks noChangeArrowheads="1"/>
              </p:cNvSpPr>
              <p:nvPr/>
            </p:nvSpPr>
            <p:spPr bwMode="auto">
              <a:xfrm>
                <a:off x="1382" y="927"/>
                <a:ext cx="240" cy="241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6930" tIns="23465" rIns="46930" bIns="23465"/>
              <a:lstStyle/>
              <a:p>
                <a:endParaRPr lang="en-US" sz="1350"/>
              </a:p>
            </p:txBody>
          </p:sp>
          <p:sp>
            <p:nvSpPr>
              <p:cNvPr id="20628" name="Oval 2012"/>
              <p:cNvSpPr>
                <a:spLocks noChangeArrowheads="1"/>
              </p:cNvSpPr>
              <p:nvPr/>
            </p:nvSpPr>
            <p:spPr bwMode="auto">
              <a:xfrm>
                <a:off x="1374" y="919"/>
                <a:ext cx="240" cy="24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46930" tIns="23465" rIns="46930" bIns="23465"/>
              <a:lstStyle/>
              <a:p>
                <a:endParaRPr lang="en-US" sz="1350"/>
              </a:p>
            </p:txBody>
          </p:sp>
          <p:sp>
            <p:nvSpPr>
              <p:cNvPr id="20629" name="Freeform 2013"/>
              <p:cNvSpPr>
                <a:spLocks/>
              </p:cNvSpPr>
              <p:nvPr/>
            </p:nvSpPr>
            <p:spPr bwMode="auto">
              <a:xfrm>
                <a:off x="1530" y="1025"/>
                <a:ext cx="76" cy="61"/>
              </a:xfrm>
              <a:custGeom>
                <a:avLst/>
                <a:gdLst>
                  <a:gd name="T0" fmla="*/ 0 w 228"/>
                  <a:gd name="T1" fmla="*/ 1 h 182"/>
                  <a:gd name="T2" fmla="*/ 0 w 228"/>
                  <a:gd name="T3" fmla="*/ 1 h 182"/>
                  <a:gd name="T4" fmla="*/ 0 w 228"/>
                  <a:gd name="T5" fmla="*/ 1 h 182"/>
                  <a:gd name="T6" fmla="*/ 0 w 228"/>
                  <a:gd name="T7" fmla="*/ 1 h 182"/>
                  <a:gd name="T8" fmla="*/ 0 w 228"/>
                  <a:gd name="T9" fmla="*/ 0 h 182"/>
                  <a:gd name="T10" fmla="*/ 1 w 228"/>
                  <a:gd name="T11" fmla="*/ 0 h 182"/>
                  <a:gd name="T12" fmla="*/ 1 w 228"/>
                  <a:gd name="T13" fmla="*/ 0 h 182"/>
                  <a:gd name="T14" fmla="*/ 1 w 228"/>
                  <a:gd name="T15" fmla="*/ 0 h 182"/>
                  <a:gd name="T16" fmla="*/ 1 w 228"/>
                  <a:gd name="T17" fmla="*/ 0 h 182"/>
                  <a:gd name="T18" fmla="*/ 0 w 228"/>
                  <a:gd name="T19" fmla="*/ 1 h 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8"/>
                  <a:gd name="T31" fmla="*/ 0 h 182"/>
                  <a:gd name="T32" fmla="*/ 228 w 228"/>
                  <a:gd name="T33" fmla="*/ 182 h 1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8" h="182">
                    <a:moveTo>
                      <a:pt x="1" y="182"/>
                    </a:moveTo>
                    <a:lnTo>
                      <a:pt x="0" y="182"/>
                    </a:lnTo>
                    <a:lnTo>
                      <a:pt x="0" y="171"/>
                    </a:lnTo>
                    <a:lnTo>
                      <a:pt x="1" y="171"/>
                    </a:lnTo>
                    <a:lnTo>
                      <a:pt x="1" y="106"/>
                    </a:lnTo>
                    <a:lnTo>
                      <a:pt x="228" y="0"/>
                    </a:lnTo>
                    <a:lnTo>
                      <a:pt x="228" y="43"/>
                    </a:lnTo>
                    <a:lnTo>
                      <a:pt x="225" y="45"/>
                    </a:lnTo>
                    <a:lnTo>
                      <a:pt x="225" y="54"/>
                    </a:lnTo>
                    <a:lnTo>
                      <a:pt x="1" y="18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0" name="Freeform 2014"/>
              <p:cNvSpPr>
                <a:spLocks/>
              </p:cNvSpPr>
              <p:nvPr/>
            </p:nvSpPr>
            <p:spPr bwMode="auto">
              <a:xfrm>
                <a:off x="1424" y="1009"/>
                <a:ext cx="182" cy="78"/>
              </a:xfrm>
              <a:custGeom>
                <a:avLst/>
                <a:gdLst>
                  <a:gd name="T0" fmla="*/ 1 w 546"/>
                  <a:gd name="T1" fmla="*/ 1 h 233"/>
                  <a:gd name="T2" fmla="*/ 2 w 546"/>
                  <a:gd name="T3" fmla="*/ 0 h 233"/>
                  <a:gd name="T4" fmla="*/ 1 w 546"/>
                  <a:gd name="T5" fmla="*/ 0 h 233"/>
                  <a:gd name="T6" fmla="*/ 0 w 546"/>
                  <a:gd name="T7" fmla="*/ 0 h 233"/>
                  <a:gd name="T8" fmla="*/ 0 w 546"/>
                  <a:gd name="T9" fmla="*/ 1 h 233"/>
                  <a:gd name="T10" fmla="*/ 0 w 546"/>
                  <a:gd name="T11" fmla="*/ 1 h 233"/>
                  <a:gd name="T12" fmla="*/ 0 w 546"/>
                  <a:gd name="T13" fmla="*/ 1 h 233"/>
                  <a:gd name="T14" fmla="*/ 1 w 546"/>
                  <a:gd name="T15" fmla="*/ 1 h 233"/>
                  <a:gd name="T16" fmla="*/ 1 w 546"/>
                  <a:gd name="T17" fmla="*/ 1 h 233"/>
                  <a:gd name="T18" fmla="*/ 1 w 546"/>
                  <a:gd name="T19" fmla="*/ 1 h 233"/>
                  <a:gd name="T20" fmla="*/ 1 w 546"/>
                  <a:gd name="T21" fmla="*/ 1 h 2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6"/>
                  <a:gd name="T34" fmla="*/ 0 h 233"/>
                  <a:gd name="T35" fmla="*/ 546 w 546"/>
                  <a:gd name="T36" fmla="*/ 233 h 2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6" h="233">
                    <a:moveTo>
                      <a:pt x="319" y="154"/>
                    </a:moveTo>
                    <a:lnTo>
                      <a:pt x="546" y="48"/>
                    </a:lnTo>
                    <a:lnTo>
                      <a:pt x="257" y="0"/>
                    </a:lnTo>
                    <a:lnTo>
                      <a:pt x="0" y="73"/>
                    </a:lnTo>
                    <a:lnTo>
                      <a:pt x="0" y="122"/>
                    </a:lnTo>
                    <a:lnTo>
                      <a:pt x="1" y="122"/>
                    </a:lnTo>
                    <a:lnTo>
                      <a:pt x="1" y="134"/>
                    </a:lnTo>
                    <a:lnTo>
                      <a:pt x="318" y="233"/>
                    </a:lnTo>
                    <a:lnTo>
                      <a:pt x="318" y="219"/>
                    </a:lnTo>
                    <a:lnTo>
                      <a:pt x="319" y="219"/>
                    </a:lnTo>
                    <a:lnTo>
                      <a:pt x="319" y="1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1" name="Freeform 2015"/>
              <p:cNvSpPr>
                <a:spLocks/>
              </p:cNvSpPr>
              <p:nvPr/>
            </p:nvSpPr>
            <p:spPr bwMode="auto">
              <a:xfrm>
                <a:off x="1424" y="1033"/>
                <a:ext cx="107" cy="28"/>
              </a:xfrm>
              <a:custGeom>
                <a:avLst/>
                <a:gdLst>
                  <a:gd name="T0" fmla="*/ 0 w 319"/>
                  <a:gd name="T1" fmla="*/ 0 h 84"/>
                  <a:gd name="T2" fmla="*/ 1 w 319"/>
                  <a:gd name="T3" fmla="*/ 0 h 84"/>
                  <a:gd name="T4" fmla="*/ 1 w 319"/>
                  <a:gd name="T5" fmla="*/ 0 h 84"/>
                  <a:gd name="T6" fmla="*/ 0 w 319"/>
                  <a:gd name="T7" fmla="*/ 0 h 84"/>
                  <a:gd name="T8" fmla="*/ 0 w 319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9"/>
                  <a:gd name="T16" fmla="*/ 0 h 84"/>
                  <a:gd name="T17" fmla="*/ 319 w 319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9" h="84">
                    <a:moveTo>
                      <a:pt x="0" y="1"/>
                    </a:moveTo>
                    <a:lnTo>
                      <a:pt x="319" y="84"/>
                    </a:lnTo>
                    <a:lnTo>
                      <a:pt x="319" y="8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2" name="Freeform 2016"/>
              <p:cNvSpPr>
                <a:spLocks/>
              </p:cNvSpPr>
              <p:nvPr/>
            </p:nvSpPr>
            <p:spPr bwMode="auto">
              <a:xfrm>
                <a:off x="1432" y="1031"/>
                <a:ext cx="104" cy="47"/>
              </a:xfrm>
              <a:custGeom>
                <a:avLst/>
                <a:gdLst>
                  <a:gd name="T0" fmla="*/ 0 w 313"/>
                  <a:gd name="T1" fmla="*/ 0 h 141"/>
                  <a:gd name="T2" fmla="*/ 1 w 313"/>
                  <a:gd name="T3" fmla="*/ 0 h 141"/>
                  <a:gd name="T4" fmla="*/ 1 w 313"/>
                  <a:gd name="T5" fmla="*/ 1 h 141"/>
                  <a:gd name="T6" fmla="*/ 0 60000 65536"/>
                  <a:gd name="T7" fmla="*/ 0 60000 65536"/>
                  <a:gd name="T8" fmla="*/ 0 60000 65536"/>
                  <a:gd name="T9" fmla="*/ 0 w 313"/>
                  <a:gd name="T10" fmla="*/ 0 h 141"/>
                  <a:gd name="T11" fmla="*/ 313 w 313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" h="141">
                    <a:moveTo>
                      <a:pt x="0" y="0"/>
                    </a:moveTo>
                    <a:lnTo>
                      <a:pt x="313" y="78"/>
                    </a:lnTo>
                    <a:lnTo>
                      <a:pt x="313" y="1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3" name="Line 2017"/>
              <p:cNvSpPr>
                <a:spLocks noChangeShapeType="1"/>
              </p:cNvSpPr>
              <p:nvPr/>
            </p:nvSpPr>
            <p:spPr bwMode="auto">
              <a:xfrm flipV="1">
                <a:off x="1530" y="1040"/>
                <a:ext cx="76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4" name="Freeform 2018"/>
              <p:cNvSpPr>
                <a:spLocks/>
              </p:cNvSpPr>
              <p:nvPr/>
            </p:nvSpPr>
            <p:spPr bwMode="auto">
              <a:xfrm>
                <a:off x="1425" y="1035"/>
                <a:ext cx="104" cy="45"/>
              </a:xfrm>
              <a:custGeom>
                <a:avLst/>
                <a:gdLst>
                  <a:gd name="T0" fmla="*/ 0 w 311"/>
                  <a:gd name="T1" fmla="*/ 0 h 137"/>
                  <a:gd name="T2" fmla="*/ 0 w 311"/>
                  <a:gd name="T3" fmla="*/ 0 h 137"/>
                  <a:gd name="T4" fmla="*/ 1 w 311"/>
                  <a:gd name="T5" fmla="*/ 1 h 137"/>
                  <a:gd name="T6" fmla="*/ 1 w 311"/>
                  <a:gd name="T7" fmla="*/ 0 h 1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1"/>
                  <a:gd name="T13" fmla="*/ 0 h 137"/>
                  <a:gd name="T14" fmla="*/ 311 w 311"/>
                  <a:gd name="T15" fmla="*/ 137 h 1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1" h="137">
                    <a:moveTo>
                      <a:pt x="0" y="0"/>
                    </a:moveTo>
                    <a:lnTo>
                      <a:pt x="0" y="44"/>
                    </a:lnTo>
                    <a:lnTo>
                      <a:pt x="311" y="137"/>
                    </a:lnTo>
                    <a:lnTo>
                      <a:pt x="311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5" name="Freeform 2019"/>
              <p:cNvSpPr>
                <a:spLocks/>
              </p:cNvSpPr>
              <p:nvPr/>
            </p:nvSpPr>
            <p:spPr bwMode="auto">
              <a:xfrm>
                <a:off x="1442" y="1016"/>
                <a:ext cx="94" cy="31"/>
              </a:xfrm>
              <a:custGeom>
                <a:avLst/>
                <a:gdLst>
                  <a:gd name="T0" fmla="*/ 1 w 281"/>
                  <a:gd name="T1" fmla="*/ 0 h 95"/>
                  <a:gd name="T2" fmla="*/ 1 w 281"/>
                  <a:gd name="T3" fmla="*/ 0 h 95"/>
                  <a:gd name="T4" fmla="*/ 0 w 281"/>
                  <a:gd name="T5" fmla="*/ 0 h 95"/>
                  <a:gd name="T6" fmla="*/ 1 w 281"/>
                  <a:gd name="T7" fmla="*/ 0 h 95"/>
                  <a:gd name="T8" fmla="*/ 1 w 281"/>
                  <a:gd name="T9" fmla="*/ 0 h 95"/>
                  <a:gd name="T10" fmla="*/ 1 w 281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95"/>
                  <a:gd name="T20" fmla="*/ 281 w 281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95">
                    <a:moveTo>
                      <a:pt x="241" y="95"/>
                    </a:moveTo>
                    <a:lnTo>
                      <a:pt x="222" y="93"/>
                    </a:lnTo>
                    <a:lnTo>
                      <a:pt x="0" y="38"/>
                    </a:lnTo>
                    <a:lnTo>
                      <a:pt x="134" y="0"/>
                    </a:lnTo>
                    <a:lnTo>
                      <a:pt x="281" y="86"/>
                    </a:lnTo>
                    <a:lnTo>
                      <a:pt x="241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6" name="Freeform 2020"/>
              <p:cNvSpPr>
                <a:spLocks/>
              </p:cNvSpPr>
              <p:nvPr/>
            </p:nvSpPr>
            <p:spPr bwMode="auto">
              <a:xfrm>
                <a:off x="1455" y="952"/>
                <a:ext cx="106" cy="92"/>
              </a:xfrm>
              <a:custGeom>
                <a:avLst/>
                <a:gdLst>
                  <a:gd name="T0" fmla="*/ 1 w 320"/>
                  <a:gd name="T1" fmla="*/ 0 h 278"/>
                  <a:gd name="T2" fmla="*/ 1 w 320"/>
                  <a:gd name="T3" fmla="*/ 0 h 278"/>
                  <a:gd name="T4" fmla="*/ 1 w 320"/>
                  <a:gd name="T5" fmla="*/ 0 h 278"/>
                  <a:gd name="T6" fmla="*/ 1 w 320"/>
                  <a:gd name="T7" fmla="*/ 0 h 278"/>
                  <a:gd name="T8" fmla="*/ 1 w 320"/>
                  <a:gd name="T9" fmla="*/ 0 h 278"/>
                  <a:gd name="T10" fmla="*/ 1 w 320"/>
                  <a:gd name="T11" fmla="*/ 0 h 278"/>
                  <a:gd name="T12" fmla="*/ 1 w 320"/>
                  <a:gd name="T13" fmla="*/ 0 h 278"/>
                  <a:gd name="T14" fmla="*/ 1 w 320"/>
                  <a:gd name="T15" fmla="*/ 0 h 278"/>
                  <a:gd name="T16" fmla="*/ 1 w 320"/>
                  <a:gd name="T17" fmla="*/ 0 h 278"/>
                  <a:gd name="T18" fmla="*/ 1 w 320"/>
                  <a:gd name="T19" fmla="*/ 1 h 278"/>
                  <a:gd name="T20" fmla="*/ 1 w 320"/>
                  <a:gd name="T21" fmla="*/ 1 h 278"/>
                  <a:gd name="T22" fmla="*/ 1 w 320"/>
                  <a:gd name="T23" fmla="*/ 1 h 278"/>
                  <a:gd name="T24" fmla="*/ 1 w 320"/>
                  <a:gd name="T25" fmla="*/ 1 h 278"/>
                  <a:gd name="T26" fmla="*/ 1 w 320"/>
                  <a:gd name="T27" fmla="*/ 1 h 278"/>
                  <a:gd name="T28" fmla="*/ 1 w 320"/>
                  <a:gd name="T29" fmla="*/ 1 h 278"/>
                  <a:gd name="T30" fmla="*/ 1 w 320"/>
                  <a:gd name="T31" fmla="*/ 1 h 278"/>
                  <a:gd name="T32" fmla="*/ 1 w 320"/>
                  <a:gd name="T33" fmla="*/ 1 h 278"/>
                  <a:gd name="T34" fmla="*/ 1 w 320"/>
                  <a:gd name="T35" fmla="*/ 1 h 278"/>
                  <a:gd name="T36" fmla="*/ 0 w 320"/>
                  <a:gd name="T37" fmla="*/ 1 h 278"/>
                  <a:gd name="T38" fmla="*/ 0 w 320"/>
                  <a:gd name="T39" fmla="*/ 1 h 278"/>
                  <a:gd name="T40" fmla="*/ 0 w 320"/>
                  <a:gd name="T41" fmla="*/ 1 h 278"/>
                  <a:gd name="T42" fmla="*/ 0 w 320"/>
                  <a:gd name="T43" fmla="*/ 1 h 278"/>
                  <a:gd name="T44" fmla="*/ 0 w 320"/>
                  <a:gd name="T45" fmla="*/ 1 h 278"/>
                  <a:gd name="T46" fmla="*/ 0 w 320"/>
                  <a:gd name="T47" fmla="*/ 1 h 278"/>
                  <a:gd name="T48" fmla="*/ 0 w 320"/>
                  <a:gd name="T49" fmla="*/ 1 h 278"/>
                  <a:gd name="T50" fmla="*/ 0 w 320"/>
                  <a:gd name="T51" fmla="*/ 1 h 278"/>
                  <a:gd name="T52" fmla="*/ 0 w 320"/>
                  <a:gd name="T53" fmla="*/ 0 h 278"/>
                  <a:gd name="T54" fmla="*/ 0 w 320"/>
                  <a:gd name="T55" fmla="*/ 0 h 278"/>
                  <a:gd name="T56" fmla="*/ 0 w 320"/>
                  <a:gd name="T57" fmla="*/ 0 h 278"/>
                  <a:gd name="T58" fmla="*/ 0 w 320"/>
                  <a:gd name="T59" fmla="*/ 0 h 278"/>
                  <a:gd name="T60" fmla="*/ 0 w 320"/>
                  <a:gd name="T61" fmla="*/ 0 h 278"/>
                  <a:gd name="T62" fmla="*/ 0 w 320"/>
                  <a:gd name="T63" fmla="*/ 0 h 278"/>
                  <a:gd name="T64" fmla="*/ 0 w 320"/>
                  <a:gd name="T65" fmla="*/ 0 h 278"/>
                  <a:gd name="T66" fmla="*/ 0 w 320"/>
                  <a:gd name="T67" fmla="*/ 0 h 278"/>
                  <a:gd name="T68" fmla="*/ 0 w 320"/>
                  <a:gd name="T69" fmla="*/ 0 h 278"/>
                  <a:gd name="T70" fmla="*/ 1 w 320"/>
                  <a:gd name="T71" fmla="*/ 0 h 278"/>
                  <a:gd name="T72" fmla="*/ 1 w 320"/>
                  <a:gd name="T73" fmla="*/ 0 h 278"/>
                  <a:gd name="T74" fmla="*/ 1 w 320"/>
                  <a:gd name="T75" fmla="*/ 0 h 278"/>
                  <a:gd name="T76" fmla="*/ 1 w 320"/>
                  <a:gd name="T77" fmla="*/ 0 h 278"/>
                  <a:gd name="T78" fmla="*/ 1 w 320"/>
                  <a:gd name="T79" fmla="*/ 0 h 278"/>
                  <a:gd name="T80" fmla="*/ 1 w 320"/>
                  <a:gd name="T81" fmla="*/ 0 h 278"/>
                  <a:gd name="T82" fmla="*/ 1 w 320"/>
                  <a:gd name="T83" fmla="*/ 0 h 2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20"/>
                  <a:gd name="T127" fmla="*/ 0 h 278"/>
                  <a:gd name="T128" fmla="*/ 320 w 320"/>
                  <a:gd name="T129" fmla="*/ 278 h 2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20" h="278">
                    <a:moveTo>
                      <a:pt x="289" y="12"/>
                    </a:moveTo>
                    <a:lnTo>
                      <a:pt x="305" y="23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09" y="28"/>
                    </a:lnTo>
                    <a:lnTo>
                      <a:pt x="309" y="29"/>
                    </a:lnTo>
                    <a:lnTo>
                      <a:pt x="309" y="31"/>
                    </a:lnTo>
                    <a:lnTo>
                      <a:pt x="309" y="32"/>
                    </a:lnTo>
                    <a:lnTo>
                      <a:pt x="309" y="34"/>
                    </a:lnTo>
                    <a:lnTo>
                      <a:pt x="308" y="44"/>
                    </a:lnTo>
                    <a:lnTo>
                      <a:pt x="320" y="125"/>
                    </a:lnTo>
                    <a:lnTo>
                      <a:pt x="301" y="201"/>
                    </a:lnTo>
                    <a:lnTo>
                      <a:pt x="256" y="249"/>
                    </a:lnTo>
                    <a:lnTo>
                      <a:pt x="248" y="274"/>
                    </a:lnTo>
                    <a:lnTo>
                      <a:pt x="248" y="275"/>
                    </a:lnTo>
                    <a:lnTo>
                      <a:pt x="247" y="275"/>
                    </a:lnTo>
                    <a:lnTo>
                      <a:pt x="247" y="277"/>
                    </a:lnTo>
                    <a:lnTo>
                      <a:pt x="245" y="278"/>
                    </a:lnTo>
                    <a:lnTo>
                      <a:pt x="244" y="278"/>
                    </a:lnTo>
                    <a:lnTo>
                      <a:pt x="243" y="278"/>
                    </a:lnTo>
                    <a:lnTo>
                      <a:pt x="241" y="278"/>
                    </a:lnTo>
                    <a:lnTo>
                      <a:pt x="240" y="278"/>
                    </a:lnTo>
                    <a:lnTo>
                      <a:pt x="4" y="224"/>
                    </a:lnTo>
                    <a:lnTo>
                      <a:pt x="3" y="224"/>
                    </a:lnTo>
                    <a:lnTo>
                      <a:pt x="1" y="223"/>
                    </a:lnTo>
                    <a:lnTo>
                      <a:pt x="1" y="221"/>
                    </a:lnTo>
                    <a:lnTo>
                      <a:pt x="0" y="220"/>
                    </a:lnTo>
                    <a:lnTo>
                      <a:pt x="0" y="218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280" y="10"/>
                    </a:lnTo>
                    <a:lnTo>
                      <a:pt x="282" y="10"/>
                    </a:lnTo>
                    <a:lnTo>
                      <a:pt x="283" y="10"/>
                    </a:lnTo>
                    <a:lnTo>
                      <a:pt x="285" y="10"/>
                    </a:lnTo>
                    <a:lnTo>
                      <a:pt x="286" y="10"/>
                    </a:lnTo>
                    <a:lnTo>
                      <a:pt x="288" y="10"/>
                    </a:lnTo>
                    <a:lnTo>
                      <a:pt x="28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7" name="Freeform 2021"/>
              <p:cNvSpPr>
                <a:spLocks/>
              </p:cNvSpPr>
              <p:nvPr/>
            </p:nvSpPr>
            <p:spPr bwMode="auto">
              <a:xfrm>
                <a:off x="1525" y="955"/>
                <a:ext cx="26" cy="87"/>
              </a:xfrm>
              <a:custGeom>
                <a:avLst/>
                <a:gdLst>
                  <a:gd name="T0" fmla="*/ 0 w 77"/>
                  <a:gd name="T1" fmla="*/ 0 h 262"/>
                  <a:gd name="T2" fmla="*/ 0 w 77"/>
                  <a:gd name="T3" fmla="*/ 0 h 262"/>
                  <a:gd name="T4" fmla="*/ 0 w 77"/>
                  <a:gd name="T5" fmla="*/ 0 h 262"/>
                  <a:gd name="T6" fmla="*/ 0 w 77"/>
                  <a:gd name="T7" fmla="*/ 0 h 262"/>
                  <a:gd name="T8" fmla="*/ 0 w 77"/>
                  <a:gd name="T9" fmla="*/ 0 h 262"/>
                  <a:gd name="T10" fmla="*/ 0 w 77"/>
                  <a:gd name="T11" fmla="*/ 0 h 262"/>
                  <a:gd name="T12" fmla="*/ 0 w 77"/>
                  <a:gd name="T13" fmla="*/ 0 h 262"/>
                  <a:gd name="T14" fmla="*/ 0 w 77"/>
                  <a:gd name="T15" fmla="*/ 0 h 262"/>
                  <a:gd name="T16" fmla="*/ 0 w 77"/>
                  <a:gd name="T17" fmla="*/ 0 h 262"/>
                  <a:gd name="T18" fmla="*/ 0 w 77"/>
                  <a:gd name="T19" fmla="*/ 0 h 262"/>
                  <a:gd name="T20" fmla="*/ 0 w 77"/>
                  <a:gd name="T21" fmla="*/ 0 h 262"/>
                  <a:gd name="T22" fmla="*/ 0 w 77"/>
                  <a:gd name="T23" fmla="*/ 0 h 262"/>
                  <a:gd name="T24" fmla="*/ 0 w 77"/>
                  <a:gd name="T25" fmla="*/ 0 h 262"/>
                  <a:gd name="T26" fmla="*/ 0 w 77"/>
                  <a:gd name="T27" fmla="*/ 0 h 262"/>
                  <a:gd name="T28" fmla="*/ 0 w 77"/>
                  <a:gd name="T29" fmla="*/ 0 h 262"/>
                  <a:gd name="T30" fmla="*/ 0 w 77"/>
                  <a:gd name="T31" fmla="*/ 0 h 262"/>
                  <a:gd name="T32" fmla="*/ 0 w 77"/>
                  <a:gd name="T33" fmla="*/ 1 h 262"/>
                  <a:gd name="T34" fmla="*/ 0 w 77"/>
                  <a:gd name="T35" fmla="*/ 1 h 262"/>
                  <a:gd name="T36" fmla="*/ 0 w 77"/>
                  <a:gd name="T37" fmla="*/ 1 h 262"/>
                  <a:gd name="T38" fmla="*/ 0 w 77"/>
                  <a:gd name="T39" fmla="*/ 1 h 262"/>
                  <a:gd name="T40" fmla="*/ 0 w 77"/>
                  <a:gd name="T41" fmla="*/ 1 h 262"/>
                  <a:gd name="T42" fmla="*/ 0 w 77"/>
                  <a:gd name="T43" fmla="*/ 1 h 262"/>
                  <a:gd name="T44" fmla="*/ 0 w 77"/>
                  <a:gd name="T45" fmla="*/ 1 h 262"/>
                  <a:gd name="T46" fmla="*/ 0 w 77"/>
                  <a:gd name="T47" fmla="*/ 1 h 262"/>
                  <a:gd name="T48" fmla="*/ 0 w 77"/>
                  <a:gd name="T49" fmla="*/ 1 h 262"/>
                  <a:gd name="T50" fmla="*/ 0 w 77"/>
                  <a:gd name="T51" fmla="*/ 1 h 262"/>
                  <a:gd name="T52" fmla="*/ 0 w 77"/>
                  <a:gd name="T53" fmla="*/ 1 h 262"/>
                  <a:gd name="T54" fmla="*/ 0 w 77"/>
                  <a:gd name="T55" fmla="*/ 1 h 262"/>
                  <a:gd name="T56" fmla="*/ 0 w 77"/>
                  <a:gd name="T57" fmla="*/ 1 h 262"/>
                  <a:gd name="T58" fmla="*/ 0 w 77"/>
                  <a:gd name="T59" fmla="*/ 1 h 262"/>
                  <a:gd name="T60" fmla="*/ 0 w 77"/>
                  <a:gd name="T61" fmla="*/ 1 h 262"/>
                  <a:gd name="T62" fmla="*/ 0 w 77"/>
                  <a:gd name="T63" fmla="*/ 1 h 262"/>
                  <a:gd name="T64" fmla="*/ 0 w 77"/>
                  <a:gd name="T65" fmla="*/ 1 h 2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"/>
                  <a:gd name="T100" fmla="*/ 0 h 262"/>
                  <a:gd name="T101" fmla="*/ 77 w 77"/>
                  <a:gd name="T102" fmla="*/ 262 h 2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" h="262">
                    <a:moveTo>
                      <a:pt x="69" y="0"/>
                    </a:moveTo>
                    <a:lnTo>
                      <a:pt x="69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10" y="255"/>
                    </a:lnTo>
                    <a:lnTo>
                      <a:pt x="10" y="256"/>
                    </a:lnTo>
                    <a:lnTo>
                      <a:pt x="8" y="258"/>
                    </a:lnTo>
                    <a:lnTo>
                      <a:pt x="7" y="259"/>
                    </a:lnTo>
                    <a:lnTo>
                      <a:pt x="7" y="261"/>
                    </a:lnTo>
                    <a:lnTo>
                      <a:pt x="5" y="261"/>
                    </a:lnTo>
                    <a:lnTo>
                      <a:pt x="4" y="262"/>
                    </a:lnTo>
                    <a:lnTo>
                      <a:pt x="3" y="262"/>
                    </a:lnTo>
                    <a:lnTo>
                      <a:pt x="1" y="262"/>
                    </a:lnTo>
                    <a:lnTo>
                      <a:pt x="0" y="2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8" name="Freeform 2022"/>
              <p:cNvSpPr>
                <a:spLocks/>
              </p:cNvSpPr>
              <p:nvPr/>
            </p:nvSpPr>
            <p:spPr bwMode="auto">
              <a:xfrm>
                <a:off x="1537" y="959"/>
                <a:ext cx="21" cy="84"/>
              </a:xfrm>
              <a:custGeom>
                <a:avLst/>
                <a:gdLst>
                  <a:gd name="T0" fmla="*/ 0 w 61"/>
                  <a:gd name="T1" fmla="*/ 0 h 251"/>
                  <a:gd name="T2" fmla="*/ 0 w 61"/>
                  <a:gd name="T3" fmla="*/ 0 h 251"/>
                  <a:gd name="T4" fmla="*/ 0 w 61"/>
                  <a:gd name="T5" fmla="*/ 0 h 251"/>
                  <a:gd name="T6" fmla="*/ 0 w 61"/>
                  <a:gd name="T7" fmla="*/ 0 h 251"/>
                  <a:gd name="T8" fmla="*/ 0 w 61"/>
                  <a:gd name="T9" fmla="*/ 0 h 251"/>
                  <a:gd name="T10" fmla="*/ 0 w 61"/>
                  <a:gd name="T11" fmla="*/ 0 h 251"/>
                  <a:gd name="T12" fmla="*/ 0 w 61"/>
                  <a:gd name="T13" fmla="*/ 0 h 251"/>
                  <a:gd name="T14" fmla="*/ 0 w 61"/>
                  <a:gd name="T15" fmla="*/ 0 h 251"/>
                  <a:gd name="T16" fmla="*/ 0 w 61"/>
                  <a:gd name="T17" fmla="*/ 0 h 251"/>
                  <a:gd name="T18" fmla="*/ 0 w 61"/>
                  <a:gd name="T19" fmla="*/ 0 h 251"/>
                  <a:gd name="T20" fmla="*/ 0 w 61"/>
                  <a:gd name="T21" fmla="*/ 0 h 251"/>
                  <a:gd name="T22" fmla="*/ 0 w 61"/>
                  <a:gd name="T23" fmla="*/ 0 h 251"/>
                  <a:gd name="T24" fmla="*/ 0 w 61"/>
                  <a:gd name="T25" fmla="*/ 0 h 251"/>
                  <a:gd name="T26" fmla="*/ 0 w 61"/>
                  <a:gd name="T27" fmla="*/ 0 h 251"/>
                  <a:gd name="T28" fmla="*/ 0 w 61"/>
                  <a:gd name="T29" fmla="*/ 1 h 2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251"/>
                  <a:gd name="T47" fmla="*/ 61 w 61"/>
                  <a:gd name="T48" fmla="*/ 251 h 2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251">
                    <a:moveTo>
                      <a:pt x="57" y="0"/>
                    </a:moveTo>
                    <a:lnTo>
                      <a:pt x="57" y="2"/>
                    </a:lnTo>
                    <a:lnTo>
                      <a:pt x="58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0" y="2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39" name="Freeform 2023"/>
              <p:cNvSpPr>
                <a:spLocks/>
              </p:cNvSpPr>
              <p:nvPr/>
            </p:nvSpPr>
            <p:spPr bwMode="auto">
              <a:xfrm>
                <a:off x="1463" y="960"/>
                <a:ext cx="73" cy="71"/>
              </a:xfrm>
              <a:custGeom>
                <a:avLst/>
                <a:gdLst>
                  <a:gd name="T0" fmla="*/ 0 w 219"/>
                  <a:gd name="T1" fmla="*/ 0 h 212"/>
                  <a:gd name="T2" fmla="*/ 0 w 219"/>
                  <a:gd name="T3" fmla="*/ 0 h 212"/>
                  <a:gd name="T4" fmla="*/ 0 w 219"/>
                  <a:gd name="T5" fmla="*/ 0 h 212"/>
                  <a:gd name="T6" fmla="*/ 0 w 219"/>
                  <a:gd name="T7" fmla="*/ 0 h 212"/>
                  <a:gd name="T8" fmla="*/ 0 w 219"/>
                  <a:gd name="T9" fmla="*/ 0 h 212"/>
                  <a:gd name="T10" fmla="*/ 0 w 219"/>
                  <a:gd name="T11" fmla="*/ 0 h 212"/>
                  <a:gd name="T12" fmla="*/ 0 w 219"/>
                  <a:gd name="T13" fmla="*/ 0 h 212"/>
                  <a:gd name="T14" fmla="*/ 0 w 219"/>
                  <a:gd name="T15" fmla="*/ 0 h 212"/>
                  <a:gd name="T16" fmla="*/ 0 w 219"/>
                  <a:gd name="T17" fmla="*/ 0 h 212"/>
                  <a:gd name="T18" fmla="*/ 0 w 219"/>
                  <a:gd name="T19" fmla="*/ 0 h 212"/>
                  <a:gd name="T20" fmla="*/ 0 w 219"/>
                  <a:gd name="T21" fmla="*/ 0 h 212"/>
                  <a:gd name="T22" fmla="*/ 0 w 219"/>
                  <a:gd name="T23" fmla="*/ 0 h 212"/>
                  <a:gd name="T24" fmla="*/ 0 w 219"/>
                  <a:gd name="T25" fmla="*/ 0 h 212"/>
                  <a:gd name="T26" fmla="*/ 0 w 219"/>
                  <a:gd name="T27" fmla="*/ 0 h 212"/>
                  <a:gd name="T28" fmla="*/ 0 w 219"/>
                  <a:gd name="T29" fmla="*/ 0 h 212"/>
                  <a:gd name="T30" fmla="*/ 1 w 219"/>
                  <a:gd name="T31" fmla="*/ 0 h 212"/>
                  <a:gd name="T32" fmla="*/ 1 w 219"/>
                  <a:gd name="T33" fmla="*/ 0 h 212"/>
                  <a:gd name="T34" fmla="*/ 1 w 219"/>
                  <a:gd name="T35" fmla="*/ 0 h 212"/>
                  <a:gd name="T36" fmla="*/ 1 w 219"/>
                  <a:gd name="T37" fmla="*/ 0 h 212"/>
                  <a:gd name="T38" fmla="*/ 1 w 219"/>
                  <a:gd name="T39" fmla="*/ 0 h 212"/>
                  <a:gd name="T40" fmla="*/ 1 w 219"/>
                  <a:gd name="T41" fmla="*/ 0 h 212"/>
                  <a:gd name="T42" fmla="*/ 1 w 219"/>
                  <a:gd name="T43" fmla="*/ 0 h 212"/>
                  <a:gd name="T44" fmla="*/ 1 w 219"/>
                  <a:gd name="T45" fmla="*/ 0 h 212"/>
                  <a:gd name="T46" fmla="*/ 1 w 219"/>
                  <a:gd name="T47" fmla="*/ 0 h 212"/>
                  <a:gd name="T48" fmla="*/ 1 w 219"/>
                  <a:gd name="T49" fmla="*/ 0 h 212"/>
                  <a:gd name="T50" fmla="*/ 1 w 219"/>
                  <a:gd name="T51" fmla="*/ 0 h 212"/>
                  <a:gd name="T52" fmla="*/ 1 w 219"/>
                  <a:gd name="T53" fmla="*/ 0 h 212"/>
                  <a:gd name="T54" fmla="*/ 1 w 219"/>
                  <a:gd name="T55" fmla="*/ 0 h 212"/>
                  <a:gd name="T56" fmla="*/ 1 w 219"/>
                  <a:gd name="T57" fmla="*/ 0 h 212"/>
                  <a:gd name="T58" fmla="*/ 1 w 219"/>
                  <a:gd name="T59" fmla="*/ 1 h 212"/>
                  <a:gd name="T60" fmla="*/ 1 w 219"/>
                  <a:gd name="T61" fmla="*/ 1 h 212"/>
                  <a:gd name="T62" fmla="*/ 1 w 219"/>
                  <a:gd name="T63" fmla="*/ 1 h 212"/>
                  <a:gd name="T64" fmla="*/ 1 w 219"/>
                  <a:gd name="T65" fmla="*/ 1 h 212"/>
                  <a:gd name="T66" fmla="*/ 1 w 219"/>
                  <a:gd name="T67" fmla="*/ 1 h 212"/>
                  <a:gd name="T68" fmla="*/ 1 w 219"/>
                  <a:gd name="T69" fmla="*/ 1 h 212"/>
                  <a:gd name="T70" fmla="*/ 1 w 219"/>
                  <a:gd name="T71" fmla="*/ 1 h 212"/>
                  <a:gd name="T72" fmla="*/ 1 w 219"/>
                  <a:gd name="T73" fmla="*/ 1 h 212"/>
                  <a:gd name="T74" fmla="*/ 1 w 219"/>
                  <a:gd name="T75" fmla="*/ 1 h 212"/>
                  <a:gd name="T76" fmla="*/ 1 w 219"/>
                  <a:gd name="T77" fmla="*/ 1 h 212"/>
                  <a:gd name="T78" fmla="*/ 1 w 219"/>
                  <a:gd name="T79" fmla="*/ 1 h 212"/>
                  <a:gd name="T80" fmla="*/ 1 w 219"/>
                  <a:gd name="T81" fmla="*/ 1 h 212"/>
                  <a:gd name="T82" fmla="*/ 1 w 219"/>
                  <a:gd name="T83" fmla="*/ 1 h 212"/>
                  <a:gd name="T84" fmla="*/ 1 w 219"/>
                  <a:gd name="T85" fmla="*/ 1 h 212"/>
                  <a:gd name="T86" fmla="*/ 1 w 219"/>
                  <a:gd name="T87" fmla="*/ 1 h 212"/>
                  <a:gd name="T88" fmla="*/ 1 w 219"/>
                  <a:gd name="T89" fmla="*/ 1 h 212"/>
                  <a:gd name="T90" fmla="*/ 0 w 219"/>
                  <a:gd name="T91" fmla="*/ 1 h 212"/>
                  <a:gd name="T92" fmla="*/ 0 w 219"/>
                  <a:gd name="T93" fmla="*/ 1 h 212"/>
                  <a:gd name="T94" fmla="*/ 0 w 219"/>
                  <a:gd name="T95" fmla="*/ 1 h 212"/>
                  <a:gd name="T96" fmla="*/ 0 w 219"/>
                  <a:gd name="T97" fmla="*/ 1 h 212"/>
                  <a:gd name="T98" fmla="*/ 0 w 219"/>
                  <a:gd name="T99" fmla="*/ 1 h 212"/>
                  <a:gd name="T100" fmla="*/ 0 w 219"/>
                  <a:gd name="T101" fmla="*/ 1 h 212"/>
                  <a:gd name="T102" fmla="*/ 0 w 219"/>
                  <a:gd name="T103" fmla="*/ 1 h 212"/>
                  <a:gd name="T104" fmla="*/ 0 w 219"/>
                  <a:gd name="T105" fmla="*/ 1 h 212"/>
                  <a:gd name="T106" fmla="*/ 0 w 219"/>
                  <a:gd name="T107" fmla="*/ 1 h 212"/>
                  <a:gd name="T108" fmla="*/ 0 w 219"/>
                  <a:gd name="T109" fmla="*/ 1 h 212"/>
                  <a:gd name="T110" fmla="*/ 0 w 219"/>
                  <a:gd name="T111" fmla="*/ 1 h 212"/>
                  <a:gd name="T112" fmla="*/ 0 w 219"/>
                  <a:gd name="T113" fmla="*/ 1 h 212"/>
                  <a:gd name="T114" fmla="*/ 0 w 219"/>
                  <a:gd name="T115" fmla="*/ 0 h 2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9"/>
                  <a:gd name="T175" fmla="*/ 0 h 212"/>
                  <a:gd name="T176" fmla="*/ 219 w 219"/>
                  <a:gd name="T177" fmla="*/ 212 h 21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9" h="212">
                    <a:moveTo>
                      <a:pt x="43" y="6"/>
                    </a:moveTo>
                    <a:lnTo>
                      <a:pt x="43" y="4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215" y="12"/>
                    </a:lnTo>
                    <a:lnTo>
                      <a:pt x="216" y="12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19" y="13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19" y="17"/>
                    </a:lnTo>
                    <a:lnTo>
                      <a:pt x="170" y="205"/>
                    </a:lnTo>
                    <a:lnTo>
                      <a:pt x="168" y="205"/>
                    </a:lnTo>
                    <a:lnTo>
                      <a:pt x="168" y="206"/>
                    </a:lnTo>
                    <a:lnTo>
                      <a:pt x="168" y="208"/>
                    </a:lnTo>
                    <a:lnTo>
                      <a:pt x="167" y="209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4" y="211"/>
                    </a:lnTo>
                    <a:lnTo>
                      <a:pt x="162" y="212"/>
                    </a:lnTo>
                    <a:lnTo>
                      <a:pt x="161" y="212"/>
                    </a:lnTo>
                    <a:lnTo>
                      <a:pt x="4" y="179"/>
                    </a:lnTo>
                    <a:lnTo>
                      <a:pt x="3" y="179"/>
                    </a:lnTo>
                    <a:lnTo>
                      <a:pt x="1" y="179"/>
                    </a:lnTo>
                    <a:lnTo>
                      <a:pt x="0" y="179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4"/>
                    </a:lnTo>
                    <a:lnTo>
                      <a:pt x="0" y="173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0" name="Freeform 2024"/>
              <p:cNvSpPr>
                <a:spLocks/>
              </p:cNvSpPr>
              <p:nvPr/>
            </p:nvSpPr>
            <p:spPr bwMode="auto">
              <a:xfrm>
                <a:off x="1471" y="965"/>
                <a:ext cx="63" cy="60"/>
              </a:xfrm>
              <a:custGeom>
                <a:avLst/>
                <a:gdLst>
                  <a:gd name="T0" fmla="*/ 0 w 189"/>
                  <a:gd name="T1" fmla="*/ 0 h 182"/>
                  <a:gd name="T2" fmla="*/ 0 w 189"/>
                  <a:gd name="T3" fmla="*/ 0 h 182"/>
                  <a:gd name="T4" fmla="*/ 0 w 189"/>
                  <a:gd name="T5" fmla="*/ 0 h 182"/>
                  <a:gd name="T6" fmla="*/ 0 w 189"/>
                  <a:gd name="T7" fmla="*/ 0 h 182"/>
                  <a:gd name="T8" fmla="*/ 0 w 189"/>
                  <a:gd name="T9" fmla="*/ 0 h 182"/>
                  <a:gd name="T10" fmla="*/ 0 w 189"/>
                  <a:gd name="T11" fmla="*/ 0 h 182"/>
                  <a:gd name="T12" fmla="*/ 0 w 189"/>
                  <a:gd name="T13" fmla="*/ 0 h 182"/>
                  <a:gd name="T14" fmla="*/ 0 w 189"/>
                  <a:gd name="T15" fmla="*/ 0 h 182"/>
                  <a:gd name="T16" fmla="*/ 0 w 189"/>
                  <a:gd name="T17" fmla="*/ 0 h 182"/>
                  <a:gd name="T18" fmla="*/ 0 w 189"/>
                  <a:gd name="T19" fmla="*/ 0 h 182"/>
                  <a:gd name="T20" fmla="*/ 0 w 189"/>
                  <a:gd name="T21" fmla="*/ 0 h 182"/>
                  <a:gd name="T22" fmla="*/ 0 w 189"/>
                  <a:gd name="T23" fmla="*/ 0 h 182"/>
                  <a:gd name="T24" fmla="*/ 0 w 189"/>
                  <a:gd name="T25" fmla="*/ 0 h 182"/>
                  <a:gd name="T26" fmla="*/ 1 w 189"/>
                  <a:gd name="T27" fmla="*/ 0 h 182"/>
                  <a:gd name="T28" fmla="*/ 1 w 189"/>
                  <a:gd name="T29" fmla="*/ 0 h 182"/>
                  <a:gd name="T30" fmla="*/ 1 w 189"/>
                  <a:gd name="T31" fmla="*/ 0 h 182"/>
                  <a:gd name="T32" fmla="*/ 1 w 189"/>
                  <a:gd name="T33" fmla="*/ 0 h 182"/>
                  <a:gd name="T34" fmla="*/ 1 w 189"/>
                  <a:gd name="T35" fmla="*/ 0 h 182"/>
                  <a:gd name="T36" fmla="*/ 1 w 189"/>
                  <a:gd name="T37" fmla="*/ 0 h 182"/>
                  <a:gd name="T38" fmla="*/ 1 w 189"/>
                  <a:gd name="T39" fmla="*/ 0 h 182"/>
                  <a:gd name="T40" fmla="*/ 1 w 189"/>
                  <a:gd name="T41" fmla="*/ 0 h 182"/>
                  <a:gd name="T42" fmla="*/ 1 w 189"/>
                  <a:gd name="T43" fmla="*/ 0 h 182"/>
                  <a:gd name="T44" fmla="*/ 1 w 189"/>
                  <a:gd name="T45" fmla="*/ 0 h 182"/>
                  <a:gd name="T46" fmla="*/ 1 w 189"/>
                  <a:gd name="T47" fmla="*/ 0 h 182"/>
                  <a:gd name="T48" fmla="*/ 1 w 189"/>
                  <a:gd name="T49" fmla="*/ 1 h 182"/>
                  <a:gd name="T50" fmla="*/ 1 w 189"/>
                  <a:gd name="T51" fmla="*/ 1 h 182"/>
                  <a:gd name="T52" fmla="*/ 1 w 189"/>
                  <a:gd name="T53" fmla="*/ 1 h 182"/>
                  <a:gd name="T54" fmla="*/ 1 w 189"/>
                  <a:gd name="T55" fmla="*/ 1 h 182"/>
                  <a:gd name="T56" fmla="*/ 1 w 189"/>
                  <a:gd name="T57" fmla="*/ 1 h 182"/>
                  <a:gd name="T58" fmla="*/ 1 w 189"/>
                  <a:gd name="T59" fmla="*/ 1 h 182"/>
                  <a:gd name="T60" fmla="*/ 1 w 189"/>
                  <a:gd name="T61" fmla="*/ 1 h 182"/>
                  <a:gd name="T62" fmla="*/ 1 w 189"/>
                  <a:gd name="T63" fmla="*/ 1 h 182"/>
                  <a:gd name="T64" fmla="*/ 1 w 189"/>
                  <a:gd name="T65" fmla="*/ 1 h 182"/>
                  <a:gd name="T66" fmla="*/ 1 w 189"/>
                  <a:gd name="T67" fmla="*/ 1 h 182"/>
                  <a:gd name="T68" fmla="*/ 1 w 189"/>
                  <a:gd name="T69" fmla="*/ 1 h 182"/>
                  <a:gd name="T70" fmla="*/ 1 w 189"/>
                  <a:gd name="T71" fmla="*/ 1 h 182"/>
                  <a:gd name="T72" fmla="*/ 1 w 189"/>
                  <a:gd name="T73" fmla="*/ 1 h 182"/>
                  <a:gd name="T74" fmla="*/ 1 w 189"/>
                  <a:gd name="T75" fmla="*/ 1 h 182"/>
                  <a:gd name="T76" fmla="*/ 0 w 189"/>
                  <a:gd name="T77" fmla="*/ 1 h 182"/>
                  <a:gd name="T78" fmla="*/ 0 w 189"/>
                  <a:gd name="T79" fmla="*/ 1 h 182"/>
                  <a:gd name="T80" fmla="*/ 0 w 189"/>
                  <a:gd name="T81" fmla="*/ 1 h 182"/>
                  <a:gd name="T82" fmla="*/ 0 w 189"/>
                  <a:gd name="T83" fmla="*/ 1 h 182"/>
                  <a:gd name="T84" fmla="*/ 0 w 189"/>
                  <a:gd name="T85" fmla="*/ 1 h 182"/>
                  <a:gd name="T86" fmla="*/ 0 w 189"/>
                  <a:gd name="T87" fmla="*/ 1 h 182"/>
                  <a:gd name="T88" fmla="*/ 0 w 189"/>
                  <a:gd name="T89" fmla="*/ 1 h 182"/>
                  <a:gd name="T90" fmla="*/ 0 w 189"/>
                  <a:gd name="T91" fmla="*/ 1 h 182"/>
                  <a:gd name="T92" fmla="*/ 0 w 189"/>
                  <a:gd name="T93" fmla="*/ 1 h 182"/>
                  <a:gd name="T94" fmla="*/ 0 w 189"/>
                  <a:gd name="T95" fmla="*/ 1 h 182"/>
                  <a:gd name="T96" fmla="*/ 0 w 189"/>
                  <a:gd name="T97" fmla="*/ 1 h 182"/>
                  <a:gd name="T98" fmla="*/ 0 w 189"/>
                  <a:gd name="T99" fmla="*/ 0 h 1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9"/>
                  <a:gd name="T151" fmla="*/ 0 h 182"/>
                  <a:gd name="T152" fmla="*/ 189 w 189"/>
                  <a:gd name="T153" fmla="*/ 182 h 1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9" h="182">
                    <a:moveTo>
                      <a:pt x="38" y="5"/>
                    </a:moveTo>
                    <a:lnTo>
                      <a:pt x="38" y="3"/>
                    </a:lnTo>
                    <a:lnTo>
                      <a:pt x="39" y="3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184" y="9"/>
                    </a:lnTo>
                    <a:lnTo>
                      <a:pt x="186" y="9"/>
                    </a:lnTo>
                    <a:lnTo>
                      <a:pt x="187" y="11"/>
                    </a:lnTo>
                    <a:lnTo>
                      <a:pt x="189" y="11"/>
                    </a:lnTo>
                    <a:lnTo>
                      <a:pt x="189" y="12"/>
                    </a:lnTo>
                    <a:lnTo>
                      <a:pt x="189" y="14"/>
                    </a:lnTo>
                    <a:lnTo>
                      <a:pt x="189" y="15"/>
                    </a:lnTo>
                    <a:lnTo>
                      <a:pt x="147" y="176"/>
                    </a:lnTo>
                    <a:lnTo>
                      <a:pt x="145" y="176"/>
                    </a:lnTo>
                    <a:lnTo>
                      <a:pt x="145" y="178"/>
                    </a:lnTo>
                    <a:lnTo>
                      <a:pt x="145" y="179"/>
                    </a:lnTo>
                    <a:lnTo>
                      <a:pt x="144" y="181"/>
                    </a:lnTo>
                    <a:lnTo>
                      <a:pt x="144" y="182"/>
                    </a:lnTo>
                    <a:lnTo>
                      <a:pt x="142" y="182"/>
                    </a:lnTo>
                    <a:lnTo>
                      <a:pt x="141" y="182"/>
                    </a:lnTo>
                    <a:lnTo>
                      <a:pt x="139" y="182"/>
                    </a:lnTo>
                    <a:lnTo>
                      <a:pt x="138" y="182"/>
                    </a:lnTo>
                    <a:lnTo>
                      <a:pt x="3" y="155"/>
                    </a:lnTo>
                    <a:lnTo>
                      <a:pt x="3" y="153"/>
                    </a:lnTo>
                    <a:lnTo>
                      <a:pt x="1" y="153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025602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1" name="Freeform 2025"/>
              <p:cNvSpPr>
                <a:spLocks/>
              </p:cNvSpPr>
              <p:nvPr/>
            </p:nvSpPr>
            <p:spPr bwMode="auto">
              <a:xfrm>
                <a:off x="1543" y="1028"/>
                <a:ext cx="4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0"/>
                  <a:gd name="T56" fmla="*/ 10 w 10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0">
                    <a:moveTo>
                      <a:pt x="10" y="0"/>
                    </a:moveTo>
                    <a:lnTo>
                      <a:pt x="10" y="5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2" name="Freeform 2026"/>
              <p:cNvSpPr>
                <a:spLocks/>
              </p:cNvSpPr>
              <p:nvPr/>
            </p:nvSpPr>
            <p:spPr bwMode="auto">
              <a:xfrm>
                <a:off x="1539" y="1026"/>
                <a:ext cx="19" cy="11"/>
              </a:xfrm>
              <a:custGeom>
                <a:avLst/>
                <a:gdLst>
                  <a:gd name="T0" fmla="*/ 0 w 57"/>
                  <a:gd name="T1" fmla="*/ 0 h 32"/>
                  <a:gd name="T2" fmla="*/ 0 w 57"/>
                  <a:gd name="T3" fmla="*/ 0 h 32"/>
                  <a:gd name="T4" fmla="*/ 0 w 57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32"/>
                  <a:gd name="T11" fmla="*/ 57 w 57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32">
                    <a:moveTo>
                      <a:pt x="0" y="32"/>
                    </a:moveTo>
                    <a:lnTo>
                      <a:pt x="57" y="7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3" name="Freeform 2027"/>
              <p:cNvSpPr>
                <a:spLocks/>
              </p:cNvSpPr>
              <p:nvPr/>
            </p:nvSpPr>
            <p:spPr bwMode="auto">
              <a:xfrm>
                <a:off x="1538" y="1029"/>
                <a:ext cx="20" cy="10"/>
              </a:xfrm>
              <a:custGeom>
                <a:avLst/>
                <a:gdLst>
                  <a:gd name="T0" fmla="*/ 0 w 60"/>
                  <a:gd name="T1" fmla="*/ 0 h 30"/>
                  <a:gd name="T2" fmla="*/ 0 w 60"/>
                  <a:gd name="T3" fmla="*/ 0 h 30"/>
                  <a:gd name="T4" fmla="*/ 0 w 60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30"/>
                  <a:gd name="T11" fmla="*/ 60 w 6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30">
                    <a:moveTo>
                      <a:pt x="60" y="0"/>
                    </a:moveTo>
                    <a:lnTo>
                      <a:pt x="60" y="5"/>
                    </a:lnTo>
                    <a:lnTo>
                      <a:pt x="0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4" name="Freeform 2028"/>
              <p:cNvSpPr>
                <a:spLocks/>
              </p:cNvSpPr>
              <p:nvPr/>
            </p:nvSpPr>
            <p:spPr bwMode="auto">
              <a:xfrm>
                <a:off x="1479" y="974"/>
                <a:ext cx="36" cy="29"/>
              </a:xfrm>
              <a:custGeom>
                <a:avLst/>
                <a:gdLst>
                  <a:gd name="T0" fmla="*/ 0 w 107"/>
                  <a:gd name="T1" fmla="*/ 0 h 88"/>
                  <a:gd name="T2" fmla="*/ 0 w 107"/>
                  <a:gd name="T3" fmla="*/ 0 h 88"/>
                  <a:gd name="T4" fmla="*/ 0 w 107"/>
                  <a:gd name="T5" fmla="*/ 0 h 88"/>
                  <a:gd name="T6" fmla="*/ 0 w 107"/>
                  <a:gd name="T7" fmla="*/ 0 h 88"/>
                  <a:gd name="T8" fmla="*/ 0 w 107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88"/>
                  <a:gd name="T17" fmla="*/ 107 w 107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88">
                    <a:moveTo>
                      <a:pt x="20" y="0"/>
                    </a:moveTo>
                    <a:lnTo>
                      <a:pt x="0" y="77"/>
                    </a:lnTo>
                    <a:lnTo>
                      <a:pt x="88" y="88"/>
                    </a:lnTo>
                    <a:lnTo>
                      <a:pt x="107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5" name="Freeform 2029"/>
              <p:cNvSpPr>
                <a:spLocks/>
              </p:cNvSpPr>
              <p:nvPr/>
            </p:nvSpPr>
            <p:spPr bwMode="auto">
              <a:xfrm>
                <a:off x="1485" y="974"/>
                <a:ext cx="30" cy="5"/>
              </a:xfrm>
              <a:custGeom>
                <a:avLst/>
                <a:gdLst>
                  <a:gd name="T0" fmla="*/ 0 w 88"/>
                  <a:gd name="T1" fmla="*/ 0 h 16"/>
                  <a:gd name="T2" fmla="*/ 0 w 88"/>
                  <a:gd name="T3" fmla="*/ 0 h 16"/>
                  <a:gd name="T4" fmla="*/ 0 w 88"/>
                  <a:gd name="T5" fmla="*/ 0 h 16"/>
                  <a:gd name="T6" fmla="*/ 0 w 88"/>
                  <a:gd name="T7" fmla="*/ 0 h 16"/>
                  <a:gd name="T8" fmla="*/ 0 w 8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6"/>
                  <a:gd name="T17" fmla="*/ 88 w 8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6">
                    <a:moveTo>
                      <a:pt x="1" y="0"/>
                    </a:moveTo>
                    <a:lnTo>
                      <a:pt x="88" y="8"/>
                    </a:lnTo>
                    <a:lnTo>
                      <a:pt x="88" y="16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6" name="Line 2030"/>
              <p:cNvSpPr>
                <a:spLocks noChangeShapeType="1"/>
              </p:cNvSpPr>
              <p:nvPr/>
            </p:nvSpPr>
            <p:spPr bwMode="auto">
              <a:xfrm flipH="1">
                <a:off x="1512" y="979"/>
                <a:ext cx="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7" name="Line 2031"/>
              <p:cNvSpPr>
                <a:spLocks noChangeShapeType="1"/>
              </p:cNvSpPr>
              <p:nvPr/>
            </p:nvSpPr>
            <p:spPr bwMode="auto">
              <a:xfrm>
                <a:off x="1491" y="975"/>
                <a:ext cx="16" cy="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8" name="Freeform 2032"/>
              <p:cNvSpPr>
                <a:spLocks/>
              </p:cNvSpPr>
              <p:nvPr/>
            </p:nvSpPr>
            <p:spPr bwMode="auto">
              <a:xfrm>
                <a:off x="1480" y="976"/>
                <a:ext cx="13" cy="24"/>
              </a:xfrm>
              <a:custGeom>
                <a:avLst/>
                <a:gdLst>
                  <a:gd name="T0" fmla="*/ 0 w 39"/>
                  <a:gd name="T1" fmla="*/ 0 h 71"/>
                  <a:gd name="T2" fmla="*/ 0 w 39"/>
                  <a:gd name="T3" fmla="*/ 0 h 71"/>
                  <a:gd name="T4" fmla="*/ 0 w 39"/>
                  <a:gd name="T5" fmla="*/ 0 h 7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71"/>
                  <a:gd name="T11" fmla="*/ 39 w 39"/>
                  <a:gd name="T12" fmla="*/ 71 h 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71">
                    <a:moveTo>
                      <a:pt x="17" y="0"/>
                    </a:moveTo>
                    <a:lnTo>
                      <a:pt x="0" y="65"/>
                    </a:lnTo>
                    <a:lnTo>
                      <a:pt x="39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49" name="Freeform 2033"/>
              <p:cNvSpPr>
                <a:spLocks/>
              </p:cNvSpPr>
              <p:nvPr/>
            </p:nvSpPr>
            <p:spPr bwMode="auto">
              <a:xfrm>
                <a:off x="1482" y="979"/>
                <a:ext cx="12" cy="19"/>
              </a:xfrm>
              <a:custGeom>
                <a:avLst/>
                <a:gdLst>
                  <a:gd name="T0" fmla="*/ 0 w 35"/>
                  <a:gd name="T1" fmla="*/ 0 h 55"/>
                  <a:gd name="T2" fmla="*/ 0 w 35"/>
                  <a:gd name="T3" fmla="*/ 0 h 55"/>
                  <a:gd name="T4" fmla="*/ 0 w 35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55"/>
                  <a:gd name="T11" fmla="*/ 35 w 35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55">
                    <a:moveTo>
                      <a:pt x="13" y="0"/>
                    </a:moveTo>
                    <a:lnTo>
                      <a:pt x="0" y="51"/>
                    </a:lnTo>
                    <a:lnTo>
                      <a:pt x="35" y="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0" name="Line 2034"/>
              <p:cNvSpPr>
                <a:spLocks noChangeShapeType="1"/>
              </p:cNvSpPr>
              <p:nvPr/>
            </p:nvSpPr>
            <p:spPr bwMode="auto">
              <a:xfrm>
                <a:off x="1486" y="978"/>
                <a:ext cx="27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1" name="Line 2035"/>
              <p:cNvSpPr>
                <a:spLocks noChangeShapeType="1"/>
              </p:cNvSpPr>
              <p:nvPr/>
            </p:nvSpPr>
            <p:spPr bwMode="auto">
              <a:xfrm>
                <a:off x="1495" y="98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2" name="Line 2036"/>
              <p:cNvSpPr>
                <a:spLocks noChangeShapeType="1"/>
              </p:cNvSpPr>
              <p:nvPr/>
            </p:nvSpPr>
            <p:spPr bwMode="auto">
              <a:xfrm>
                <a:off x="1488" y="981"/>
                <a:ext cx="2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3" name="Line 2037"/>
              <p:cNvSpPr>
                <a:spLocks noChangeShapeType="1"/>
              </p:cNvSpPr>
              <p:nvPr/>
            </p:nvSpPr>
            <p:spPr bwMode="auto">
              <a:xfrm>
                <a:off x="1488" y="98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4" name="Line 2038"/>
              <p:cNvSpPr>
                <a:spLocks noChangeShapeType="1"/>
              </p:cNvSpPr>
              <p:nvPr/>
            </p:nvSpPr>
            <p:spPr bwMode="auto">
              <a:xfrm>
                <a:off x="1488" y="985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5" name="Line 2039"/>
              <p:cNvSpPr>
                <a:spLocks noChangeShapeType="1"/>
              </p:cNvSpPr>
              <p:nvPr/>
            </p:nvSpPr>
            <p:spPr bwMode="auto">
              <a:xfrm>
                <a:off x="1487" y="987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6" name="Line 2040"/>
              <p:cNvSpPr>
                <a:spLocks noChangeShapeType="1"/>
              </p:cNvSpPr>
              <p:nvPr/>
            </p:nvSpPr>
            <p:spPr bwMode="auto">
              <a:xfrm>
                <a:off x="1487" y="98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7" name="Line 2041"/>
              <p:cNvSpPr>
                <a:spLocks noChangeShapeType="1"/>
              </p:cNvSpPr>
              <p:nvPr/>
            </p:nvSpPr>
            <p:spPr bwMode="auto">
              <a:xfrm>
                <a:off x="1486" y="99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8" name="Line 2042"/>
              <p:cNvSpPr>
                <a:spLocks noChangeShapeType="1"/>
              </p:cNvSpPr>
              <p:nvPr/>
            </p:nvSpPr>
            <p:spPr bwMode="auto">
              <a:xfrm>
                <a:off x="1486" y="99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59" name="Line 2043"/>
              <p:cNvSpPr>
                <a:spLocks noChangeShapeType="1"/>
              </p:cNvSpPr>
              <p:nvPr/>
            </p:nvSpPr>
            <p:spPr bwMode="auto">
              <a:xfrm>
                <a:off x="1486" y="99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0" name="Freeform 2044"/>
              <p:cNvSpPr>
                <a:spLocks/>
              </p:cNvSpPr>
              <p:nvPr/>
            </p:nvSpPr>
            <p:spPr bwMode="auto">
              <a:xfrm>
                <a:off x="1491" y="984"/>
                <a:ext cx="36" cy="30"/>
              </a:xfrm>
              <a:custGeom>
                <a:avLst/>
                <a:gdLst>
                  <a:gd name="T0" fmla="*/ 0 w 106"/>
                  <a:gd name="T1" fmla="*/ 0 h 92"/>
                  <a:gd name="T2" fmla="*/ 0 w 106"/>
                  <a:gd name="T3" fmla="*/ 0 h 92"/>
                  <a:gd name="T4" fmla="*/ 0 w 106"/>
                  <a:gd name="T5" fmla="*/ 0 h 92"/>
                  <a:gd name="T6" fmla="*/ 0 w 106"/>
                  <a:gd name="T7" fmla="*/ 0 h 92"/>
                  <a:gd name="T8" fmla="*/ 0 w 106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92"/>
                  <a:gd name="T17" fmla="*/ 106 w 106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92">
                    <a:moveTo>
                      <a:pt x="19" y="0"/>
                    </a:moveTo>
                    <a:lnTo>
                      <a:pt x="0" y="76"/>
                    </a:lnTo>
                    <a:lnTo>
                      <a:pt x="85" y="92"/>
                    </a:lnTo>
                    <a:lnTo>
                      <a:pt x="106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1" name="Freeform 2045"/>
              <p:cNvSpPr>
                <a:spLocks/>
              </p:cNvSpPr>
              <p:nvPr/>
            </p:nvSpPr>
            <p:spPr bwMode="auto">
              <a:xfrm>
                <a:off x="1497" y="984"/>
                <a:ext cx="29" cy="6"/>
              </a:xfrm>
              <a:custGeom>
                <a:avLst/>
                <a:gdLst>
                  <a:gd name="T0" fmla="*/ 0 w 87"/>
                  <a:gd name="T1" fmla="*/ 0 h 18"/>
                  <a:gd name="T2" fmla="*/ 0 w 87"/>
                  <a:gd name="T3" fmla="*/ 0 h 18"/>
                  <a:gd name="T4" fmla="*/ 0 w 87"/>
                  <a:gd name="T5" fmla="*/ 0 h 18"/>
                  <a:gd name="T6" fmla="*/ 0 w 87"/>
                  <a:gd name="T7" fmla="*/ 0 h 18"/>
                  <a:gd name="T8" fmla="*/ 0 w 8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8"/>
                  <a:gd name="T17" fmla="*/ 87 w 8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8">
                    <a:moveTo>
                      <a:pt x="1" y="0"/>
                    </a:moveTo>
                    <a:lnTo>
                      <a:pt x="87" y="10"/>
                    </a:lnTo>
                    <a:lnTo>
                      <a:pt x="86" y="18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2" name="Freeform 2046"/>
              <p:cNvSpPr>
                <a:spLocks/>
              </p:cNvSpPr>
              <p:nvPr/>
            </p:nvSpPr>
            <p:spPr bwMode="auto">
              <a:xfrm>
                <a:off x="1492" y="986"/>
                <a:ext cx="33" cy="28"/>
              </a:xfrm>
              <a:custGeom>
                <a:avLst/>
                <a:gdLst>
                  <a:gd name="T0" fmla="*/ 0 w 99"/>
                  <a:gd name="T1" fmla="*/ 0 h 83"/>
                  <a:gd name="T2" fmla="*/ 0 w 99"/>
                  <a:gd name="T3" fmla="*/ 0 h 83"/>
                  <a:gd name="T4" fmla="*/ 0 w 99"/>
                  <a:gd name="T5" fmla="*/ 0 h 83"/>
                  <a:gd name="T6" fmla="*/ 0 w 99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9"/>
                  <a:gd name="T13" fmla="*/ 0 h 83"/>
                  <a:gd name="T14" fmla="*/ 99 w 99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9" h="83">
                    <a:moveTo>
                      <a:pt x="16" y="0"/>
                    </a:moveTo>
                    <a:lnTo>
                      <a:pt x="0" y="69"/>
                    </a:lnTo>
                    <a:lnTo>
                      <a:pt x="79" y="83"/>
                    </a:lnTo>
                    <a:lnTo>
                      <a:pt x="99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3" name="Freeform 2047"/>
              <p:cNvSpPr>
                <a:spLocks/>
              </p:cNvSpPr>
              <p:nvPr/>
            </p:nvSpPr>
            <p:spPr bwMode="auto">
              <a:xfrm>
                <a:off x="1498" y="987"/>
                <a:ext cx="7" cy="6"/>
              </a:xfrm>
              <a:custGeom>
                <a:avLst/>
                <a:gdLst>
                  <a:gd name="T0" fmla="*/ 0 w 21"/>
                  <a:gd name="T1" fmla="*/ 0 h 18"/>
                  <a:gd name="T2" fmla="*/ 0 w 21"/>
                  <a:gd name="T3" fmla="*/ 0 h 18"/>
                  <a:gd name="T4" fmla="*/ 0 w 21"/>
                  <a:gd name="T5" fmla="*/ 0 h 18"/>
                  <a:gd name="T6" fmla="*/ 0 w 21"/>
                  <a:gd name="T7" fmla="*/ 0 h 18"/>
                  <a:gd name="T8" fmla="*/ 0 w 2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5" y="0"/>
                    </a:moveTo>
                    <a:lnTo>
                      <a:pt x="0" y="16"/>
                    </a:lnTo>
                    <a:lnTo>
                      <a:pt x="18" y="18"/>
                    </a:lnTo>
                    <a:lnTo>
                      <a:pt x="21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4" name="Freeform 2048"/>
              <p:cNvSpPr>
                <a:spLocks/>
              </p:cNvSpPr>
              <p:nvPr/>
            </p:nvSpPr>
            <p:spPr bwMode="auto">
              <a:xfrm>
                <a:off x="1507" y="989"/>
                <a:ext cx="7" cy="5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7"/>
                  <a:gd name="T17" fmla="*/ 20 w 2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7">
                    <a:moveTo>
                      <a:pt x="3" y="0"/>
                    </a:moveTo>
                    <a:lnTo>
                      <a:pt x="0" y="14"/>
                    </a:lnTo>
                    <a:lnTo>
                      <a:pt x="17" y="17"/>
                    </a:lnTo>
                    <a:lnTo>
                      <a:pt x="2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5" name="Freeform 2049"/>
              <p:cNvSpPr>
                <a:spLocks/>
              </p:cNvSpPr>
              <p:nvPr/>
            </p:nvSpPr>
            <p:spPr bwMode="auto">
              <a:xfrm>
                <a:off x="1515" y="99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8"/>
                  <a:gd name="T17" fmla="*/ 20 w 20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8">
                    <a:moveTo>
                      <a:pt x="4" y="0"/>
                    </a:moveTo>
                    <a:lnTo>
                      <a:pt x="0" y="15"/>
                    </a:lnTo>
                    <a:lnTo>
                      <a:pt x="17" y="18"/>
                    </a:lnTo>
                    <a:lnTo>
                      <a:pt x="2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6" name="Freeform 2050"/>
              <p:cNvSpPr>
                <a:spLocks/>
              </p:cNvSpPr>
              <p:nvPr/>
            </p:nvSpPr>
            <p:spPr bwMode="auto">
              <a:xfrm>
                <a:off x="1496" y="994"/>
                <a:ext cx="7" cy="6"/>
              </a:xfrm>
              <a:custGeom>
                <a:avLst/>
                <a:gdLst>
                  <a:gd name="T0" fmla="*/ 0 w 20"/>
                  <a:gd name="T1" fmla="*/ 0 h 16"/>
                  <a:gd name="T2" fmla="*/ 0 w 20"/>
                  <a:gd name="T3" fmla="*/ 0 h 16"/>
                  <a:gd name="T4" fmla="*/ 0 w 20"/>
                  <a:gd name="T5" fmla="*/ 0 h 16"/>
                  <a:gd name="T6" fmla="*/ 0 w 20"/>
                  <a:gd name="T7" fmla="*/ 0 h 16"/>
                  <a:gd name="T8" fmla="*/ 0 w 2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6"/>
                  <a:gd name="T17" fmla="*/ 20 w 2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6">
                    <a:moveTo>
                      <a:pt x="3" y="0"/>
                    </a:moveTo>
                    <a:lnTo>
                      <a:pt x="0" y="15"/>
                    </a:lnTo>
                    <a:lnTo>
                      <a:pt x="17" y="16"/>
                    </a:lnTo>
                    <a:lnTo>
                      <a:pt x="2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7" name="Freeform 2051"/>
              <p:cNvSpPr>
                <a:spLocks/>
              </p:cNvSpPr>
              <p:nvPr/>
            </p:nvSpPr>
            <p:spPr bwMode="auto">
              <a:xfrm>
                <a:off x="1506" y="995"/>
                <a:ext cx="6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2" y="0"/>
                    </a:moveTo>
                    <a:lnTo>
                      <a:pt x="0" y="15"/>
                    </a:lnTo>
                    <a:lnTo>
                      <a:pt x="17" y="19"/>
                    </a:lnTo>
                    <a:lnTo>
                      <a:pt x="2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8" name="Freeform 2052"/>
              <p:cNvSpPr>
                <a:spLocks/>
              </p:cNvSpPr>
              <p:nvPr/>
            </p:nvSpPr>
            <p:spPr bwMode="auto">
              <a:xfrm>
                <a:off x="1514" y="997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8"/>
                  <a:gd name="T17" fmla="*/ 19 w 1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8">
                    <a:moveTo>
                      <a:pt x="3" y="0"/>
                    </a:moveTo>
                    <a:lnTo>
                      <a:pt x="0" y="15"/>
                    </a:lnTo>
                    <a:lnTo>
                      <a:pt x="18" y="18"/>
                    </a:lnTo>
                    <a:lnTo>
                      <a:pt x="19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69" name="Freeform 2053"/>
              <p:cNvSpPr>
                <a:spLocks/>
              </p:cNvSpPr>
              <p:nvPr/>
            </p:nvSpPr>
            <p:spPr bwMode="auto">
              <a:xfrm>
                <a:off x="1495" y="1002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6"/>
                  <a:gd name="T17" fmla="*/ 18 w 1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6">
                    <a:moveTo>
                      <a:pt x="2" y="0"/>
                    </a:moveTo>
                    <a:lnTo>
                      <a:pt x="0" y="15"/>
                    </a:lnTo>
                    <a:lnTo>
                      <a:pt x="16" y="16"/>
                    </a:lnTo>
                    <a:lnTo>
                      <a:pt x="1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0" name="Freeform 2054"/>
              <p:cNvSpPr>
                <a:spLocks/>
              </p:cNvSpPr>
              <p:nvPr/>
            </p:nvSpPr>
            <p:spPr bwMode="auto">
              <a:xfrm>
                <a:off x="1504" y="1003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9"/>
                  <a:gd name="T17" fmla="*/ 20 w 2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9">
                    <a:moveTo>
                      <a:pt x="4" y="0"/>
                    </a:moveTo>
                    <a:lnTo>
                      <a:pt x="0" y="14"/>
                    </a:lnTo>
                    <a:lnTo>
                      <a:pt x="17" y="19"/>
                    </a:lnTo>
                    <a:lnTo>
                      <a:pt x="2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1" name="Freeform 2055"/>
              <p:cNvSpPr>
                <a:spLocks/>
              </p:cNvSpPr>
              <p:nvPr/>
            </p:nvSpPr>
            <p:spPr bwMode="auto">
              <a:xfrm>
                <a:off x="1512" y="1004"/>
                <a:ext cx="7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5" y="0"/>
                    </a:moveTo>
                    <a:lnTo>
                      <a:pt x="0" y="15"/>
                    </a:lnTo>
                    <a:lnTo>
                      <a:pt x="18" y="19"/>
                    </a:lnTo>
                    <a:lnTo>
                      <a:pt x="21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2" name="Freeform 2056"/>
              <p:cNvSpPr>
                <a:spLocks/>
              </p:cNvSpPr>
              <p:nvPr/>
            </p:nvSpPr>
            <p:spPr bwMode="auto">
              <a:xfrm>
                <a:off x="1377" y="1043"/>
                <a:ext cx="169" cy="77"/>
              </a:xfrm>
              <a:custGeom>
                <a:avLst/>
                <a:gdLst>
                  <a:gd name="T0" fmla="*/ 0 w 505"/>
                  <a:gd name="T1" fmla="*/ 0 h 231"/>
                  <a:gd name="T2" fmla="*/ 0 w 505"/>
                  <a:gd name="T3" fmla="*/ 0 h 231"/>
                  <a:gd name="T4" fmla="*/ 0 w 505"/>
                  <a:gd name="T5" fmla="*/ 0 h 231"/>
                  <a:gd name="T6" fmla="*/ 1 w 505"/>
                  <a:gd name="T7" fmla="*/ 0 h 231"/>
                  <a:gd name="T8" fmla="*/ 2 w 505"/>
                  <a:gd name="T9" fmla="*/ 0 h 231"/>
                  <a:gd name="T10" fmla="*/ 2 w 505"/>
                  <a:gd name="T11" fmla="*/ 0 h 231"/>
                  <a:gd name="T12" fmla="*/ 2 w 505"/>
                  <a:gd name="T13" fmla="*/ 1 h 231"/>
                  <a:gd name="T14" fmla="*/ 2 w 505"/>
                  <a:gd name="T15" fmla="*/ 1 h 231"/>
                  <a:gd name="T16" fmla="*/ 0 w 505"/>
                  <a:gd name="T17" fmla="*/ 0 h 231"/>
                  <a:gd name="T18" fmla="*/ 0 w 505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231"/>
                  <a:gd name="T32" fmla="*/ 505 w 505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231">
                    <a:moveTo>
                      <a:pt x="0" y="64"/>
                    </a:moveTo>
                    <a:lnTo>
                      <a:pt x="0" y="63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504" y="111"/>
                    </a:lnTo>
                    <a:lnTo>
                      <a:pt x="505" y="115"/>
                    </a:lnTo>
                    <a:lnTo>
                      <a:pt x="412" y="228"/>
                    </a:lnTo>
                    <a:lnTo>
                      <a:pt x="405" y="231"/>
                    </a:lnTo>
                    <a:lnTo>
                      <a:pt x="3" y="6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3" name="Freeform 2057"/>
              <p:cNvSpPr>
                <a:spLocks/>
              </p:cNvSpPr>
              <p:nvPr/>
            </p:nvSpPr>
            <p:spPr bwMode="auto">
              <a:xfrm>
                <a:off x="1377" y="1064"/>
                <a:ext cx="171" cy="59"/>
              </a:xfrm>
              <a:custGeom>
                <a:avLst/>
                <a:gdLst>
                  <a:gd name="T0" fmla="*/ 2 w 514"/>
                  <a:gd name="T1" fmla="*/ 1 h 176"/>
                  <a:gd name="T2" fmla="*/ 0 w 514"/>
                  <a:gd name="T3" fmla="*/ 0 h 176"/>
                  <a:gd name="T4" fmla="*/ 0 w 514"/>
                  <a:gd name="T5" fmla="*/ 0 h 176"/>
                  <a:gd name="T6" fmla="*/ 0 w 514"/>
                  <a:gd name="T7" fmla="*/ 0 h 176"/>
                  <a:gd name="T8" fmla="*/ 0 w 514"/>
                  <a:gd name="T9" fmla="*/ 0 h 176"/>
                  <a:gd name="T10" fmla="*/ 0 w 514"/>
                  <a:gd name="T11" fmla="*/ 0 h 176"/>
                  <a:gd name="T12" fmla="*/ 2 w 514"/>
                  <a:gd name="T13" fmla="*/ 1 h 176"/>
                  <a:gd name="T14" fmla="*/ 2 w 514"/>
                  <a:gd name="T15" fmla="*/ 1 h 176"/>
                  <a:gd name="T16" fmla="*/ 2 w 514"/>
                  <a:gd name="T17" fmla="*/ 0 h 176"/>
                  <a:gd name="T18" fmla="*/ 2 w 514"/>
                  <a:gd name="T19" fmla="*/ 0 h 176"/>
                  <a:gd name="T20" fmla="*/ 2 w 514"/>
                  <a:gd name="T21" fmla="*/ 0 h 176"/>
                  <a:gd name="T22" fmla="*/ 2 w 514"/>
                  <a:gd name="T23" fmla="*/ 0 h 176"/>
                  <a:gd name="T24" fmla="*/ 2 w 514"/>
                  <a:gd name="T25" fmla="*/ 0 h 176"/>
                  <a:gd name="T26" fmla="*/ 2 w 514"/>
                  <a:gd name="T27" fmla="*/ 1 h 176"/>
                  <a:gd name="T28" fmla="*/ 2 w 514"/>
                  <a:gd name="T29" fmla="*/ 1 h 1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4"/>
                  <a:gd name="T46" fmla="*/ 0 h 176"/>
                  <a:gd name="T47" fmla="*/ 514 w 514"/>
                  <a:gd name="T48" fmla="*/ 176 h 1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4" h="176">
                    <a:moveTo>
                      <a:pt x="410" y="158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416" y="176"/>
                    </a:lnTo>
                    <a:lnTo>
                      <a:pt x="420" y="176"/>
                    </a:lnTo>
                    <a:lnTo>
                      <a:pt x="514" y="64"/>
                    </a:lnTo>
                    <a:lnTo>
                      <a:pt x="514" y="62"/>
                    </a:lnTo>
                    <a:lnTo>
                      <a:pt x="508" y="51"/>
                    </a:lnTo>
                    <a:lnTo>
                      <a:pt x="506" y="48"/>
                    </a:lnTo>
                    <a:lnTo>
                      <a:pt x="506" y="52"/>
                    </a:lnTo>
                    <a:lnTo>
                      <a:pt x="414" y="157"/>
                    </a:lnTo>
                    <a:lnTo>
                      <a:pt x="410" y="158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4" name="Freeform 2058"/>
              <p:cNvSpPr>
                <a:spLocks/>
              </p:cNvSpPr>
              <p:nvPr/>
            </p:nvSpPr>
            <p:spPr bwMode="auto">
              <a:xfrm>
                <a:off x="1386" y="1053"/>
                <a:ext cx="101" cy="41"/>
              </a:xfrm>
              <a:custGeom>
                <a:avLst/>
                <a:gdLst>
                  <a:gd name="T0" fmla="*/ 0 w 301"/>
                  <a:gd name="T1" fmla="*/ 0 h 124"/>
                  <a:gd name="T2" fmla="*/ 0 w 301"/>
                  <a:gd name="T3" fmla="*/ 0 h 124"/>
                  <a:gd name="T4" fmla="*/ 0 w 301"/>
                  <a:gd name="T5" fmla="*/ 0 h 124"/>
                  <a:gd name="T6" fmla="*/ 0 w 301"/>
                  <a:gd name="T7" fmla="*/ 0 h 124"/>
                  <a:gd name="T8" fmla="*/ 1 w 301"/>
                  <a:gd name="T9" fmla="*/ 1 h 124"/>
                  <a:gd name="T10" fmla="*/ 1 w 301"/>
                  <a:gd name="T11" fmla="*/ 1 h 124"/>
                  <a:gd name="T12" fmla="*/ 1 w 301"/>
                  <a:gd name="T13" fmla="*/ 0 h 124"/>
                  <a:gd name="T14" fmla="*/ 1 w 301"/>
                  <a:gd name="T15" fmla="*/ 0 h 124"/>
                  <a:gd name="T16" fmla="*/ 0 w 301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1"/>
                  <a:gd name="T28" fmla="*/ 0 h 124"/>
                  <a:gd name="T29" fmla="*/ 301 w 301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1" h="124">
                    <a:moveTo>
                      <a:pt x="71" y="0"/>
                    </a:moveTo>
                    <a:lnTo>
                      <a:pt x="67" y="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234" y="124"/>
                    </a:lnTo>
                    <a:lnTo>
                      <a:pt x="238" y="124"/>
                    </a:lnTo>
                    <a:lnTo>
                      <a:pt x="301" y="77"/>
                    </a:lnTo>
                    <a:lnTo>
                      <a:pt x="299" y="7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5" name="Freeform 2059"/>
              <p:cNvSpPr>
                <a:spLocks/>
              </p:cNvSpPr>
              <p:nvPr/>
            </p:nvSpPr>
            <p:spPr bwMode="auto">
              <a:xfrm>
                <a:off x="1386" y="1053"/>
                <a:ext cx="101" cy="41"/>
              </a:xfrm>
              <a:custGeom>
                <a:avLst/>
                <a:gdLst>
                  <a:gd name="T0" fmla="*/ 0 w 301"/>
                  <a:gd name="T1" fmla="*/ 0 h 124"/>
                  <a:gd name="T2" fmla="*/ 0 w 301"/>
                  <a:gd name="T3" fmla="*/ 0 h 124"/>
                  <a:gd name="T4" fmla="*/ 0 w 301"/>
                  <a:gd name="T5" fmla="*/ 0 h 124"/>
                  <a:gd name="T6" fmla="*/ 0 w 301"/>
                  <a:gd name="T7" fmla="*/ 0 h 124"/>
                  <a:gd name="T8" fmla="*/ 1 w 301"/>
                  <a:gd name="T9" fmla="*/ 1 h 124"/>
                  <a:gd name="T10" fmla="*/ 1 w 301"/>
                  <a:gd name="T11" fmla="*/ 1 h 124"/>
                  <a:gd name="T12" fmla="*/ 1 w 301"/>
                  <a:gd name="T13" fmla="*/ 0 h 124"/>
                  <a:gd name="T14" fmla="*/ 1 w 301"/>
                  <a:gd name="T15" fmla="*/ 0 h 124"/>
                  <a:gd name="T16" fmla="*/ 0 w 301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1"/>
                  <a:gd name="T28" fmla="*/ 0 h 124"/>
                  <a:gd name="T29" fmla="*/ 301 w 301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1" h="124">
                    <a:moveTo>
                      <a:pt x="71" y="0"/>
                    </a:moveTo>
                    <a:lnTo>
                      <a:pt x="67" y="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234" y="124"/>
                    </a:lnTo>
                    <a:lnTo>
                      <a:pt x="238" y="124"/>
                    </a:lnTo>
                    <a:lnTo>
                      <a:pt x="301" y="77"/>
                    </a:lnTo>
                    <a:lnTo>
                      <a:pt x="299" y="7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6" name="Freeform 2060"/>
              <p:cNvSpPr>
                <a:spLocks/>
              </p:cNvSpPr>
              <p:nvPr/>
            </p:nvSpPr>
            <p:spPr bwMode="auto">
              <a:xfrm>
                <a:off x="1495" y="1075"/>
                <a:ext cx="18" cy="5"/>
              </a:xfrm>
              <a:custGeom>
                <a:avLst/>
                <a:gdLst>
                  <a:gd name="T0" fmla="*/ 0 w 52"/>
                  <a:gd name="T1" fmla="*/ 0 h 13"/>
                  <a:gd name="T2" fmla="*/ 0 w 52"/>
                  <a:gd name="T3" fmla="*/ 0 h 13"/>
                  <a:gd name="T4" fmla="*/ 0 w 52"/>
                  <a:gd name="T5" fmla="*/ 0 h 13"/>
                  <a:gd name="T6" fmla="*/ 0 w 52"/>
                  <a:gd name="T7" fmla="*/ 0 h 13"/>
                  <a:gd name="T8" fmla="*/ 0 w 52"/>
                  <a:gd name="T9" fmla="*/ 0 h 13"/>
                  <a:gd name="T10" fmla="*/ 0 w 52"/>
                  <a:gd name="T11" fmla="*/ 0 h 13"/>
                  <a:gd name="T12" fmla="*/ 0 w 52"/>
                  <a:gd name="T13" fmla="*/ 0 h 13"/>
                  <a:gd name="T14" fmla="*/ 0 w 52"/>
                  <a:gd name="T15" fmla="*/ 0 h 13"/>
                  <a:gd name="T16" fmla="*/ 0 w 52"/>
                  <a:gd name="T17" fmla="*/ 0 h 13"/>
                  <a:gd name="T18" fmla="*/ 0 w 52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13"/>
                  <a:gd name="T32" fmla="*/ 52 w 52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13">
                    <a:moveTo>
                      <a:pt x="0" y="0"/>
                    </a:moveTo>
                    <a:lnTo>
                      <a:pt x="0" y="2"/>
                    </a:lnTo>
                    <a:lnTo>
                      <a:pt x="36" y="13"/>
                    </a:lnTo>
                    <a:lnTo>
                      <a:pt x="41" y="13"/>
                    </a:lnTo>
                    <a:lnTo>
                      <a:pt x="52" y="4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1" y="12"/>
                    </a:lnTo>
                    <a:lnTo>
                      <a:pt x="3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7" name="Freeform 2061"/>
              <p:cNvSpPr>
                <a:spLocks/>
              </p:cNvSpPr>
              <p:nvPr/>
            </p:nvSpPr>
            <p:spPr bwMode="auto">
              <a:xfrm>
                <a:off x="1482" y="1083"/>
                <a:ext cx="22" cy="7"/>
              </a:xfrm>
              <a:custGeom>
                <a:avLst/>
                <a:gdLst>
                  <a:gd name="T0" fmla="*/ 0 w 66"/>
                  <a:gd name="T1" fmla="*/ 0 h 22"/>
                  <a:gd name="T2" fmla="*/ 0 w 66"/>
                  <a:gd name="T3" fmla="*/ 0 h 22"/>
                  <a:gd name="T4" fmla="*/ 0 w 66"/>
                  <a:gd name="T5" fmla="*/ 0 h 22"/>
                  <a:gd name="T6" fmla="*/ 0 w 66"/>
                  <a:gd name="T7" fmla="*/ 0 h 22"/>
                  <a:gd name="T8" fmla="*/ 0 w 66"/>
                  <a:gd name="T9" fmla="*/ 0 h 22"/>
                  <a:gd name="T10" fmla="*/ 0 w 66"/>
                  <a:gd name="T11" fmla="*/ 0 h 22"/>
                  <a:gd name="T12" fmla="*/ 0 w 66"/>
                  <a:gd name="T13" fmla="*/ 0 h 22"/>
                  <a:gd name="T14" fmla="*/ 0 w 66"/>
                  <a:gd name="T15" fmla="*/ 0 h 22"/>
                  <a:gd name="T16" fmla="*/ 0 w 66"/>
                  <a:gd name="T17" fmla="*/ 0 h 22"/>
                  <a:gd name="T18" fmla="*/ 0 w 66"/>
                  <a:gd name="T19" fmla="*/ 0 h 22"/>
                  <a:gd name="T20" fmla="*/ 0 w 66"/>
                  <a:gd name="T21" fmla="*/ 0 h 22"/>
                  <a:gd name="T22" fmla="*/ 0 w 66"/>
                  <a:gd name="T23" fmla="*/ 0 h 22"/>
                  <a:gd name="T24" fmla="*/ 0 w 66"/>
                  <a:gd name="T25" fmla="*/ 0 h 22"/>
                  <a:gd name="T26" fmla="*/ 0 w 66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22"/>
                  <a:gd name="T44" fmla="*/ 66 w 6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22">
                    <a:moveTo>
                      <a:pt x="2" y="9"/>
                    </a:moveTo>
                    <a:lnTo>
                      <a:pt x="0" y="11"/>
                    </a:lnTo>
                    <a:lnTo>
                      <a:pt x="38" y="22"/>
                    </a:lnTo>
                    <a:lnTo>
                      <a:pt x="42" y="22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53" y="12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8" name="Freeform 2062"/>
              <p:cNvSpPr>
                <a:spLocks/>
              </p:cNvSpPr>
              <p:nvPr/>
            </p:nvSpPr>
            <p:spPr bwMode="auto">
              <a:xfrm>
                <a:off x="1469" y="1096"/>
                <a:ext cx="18" cy="6"/>
              </a:xfrm>
              <a:custGeom>
                <a:avLst/>
                <a:gdLst>
                  <a:gd name="T0" fmla="*/ 0 w 53"/>
                  <a:gd name="T1" fmla="*/ 0 h 16"/>
                  <a:gd name="T2" fmla="*/ 0 w 53"/>
                  <a:gd name="T3" fmla="*/ 0 h 16"/>
                  <a:gd name="T4" fmla="*/ 0 w 53"/>
                  <a:gd name="T5" fmla="*/ 0 h 16"/>
                  <a:gd name="T6" fmla="*/ 0 w 53"/>
                  <a:gd name="T7" fmla="*/ 0 h 16"/>
                  <a:gd name="T8" fmla="*/ 0 w 53"/>
                  <a:gd name="T9" fmla="*/ 0 h 16"/>
                  <a:gd name="T10" fmla="*/ 0 w 53"/>
                  <a:gd name="T11" fmla="*/ 0 h 16"/>
                  <a:gd name="T12" fmla="*/ 0 w 53"/>
                  <a:gd name="T13" fmla="*/ 0 h 16"/>
                  <a:gd name="T14" fmla="*/ 0 w 53"/>
                  <a:gd name="T15" fmla="*/ 0 h 16"/>
                  <a:gd name="T16" fmla="*/ 0 w 53"/>
                  <a:gd name="T17" fmla="*/ 0 h 16"/>
                  <a:gd name="T18" fmla="*/ 0 w 53"/>
                  <a:gd name="T19" fmla="*/ 0 h 16"/>
                  <a:gd name="T20" fmla="*/ 0 w 53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3"/>
                  <a:gd name="T34" fmla="*/ 0 h 16"/>
                  <a:gd name="T35" fmla="*/ 53 w 53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3" h="16">
                    <a:moveTo>
                      <a:pt x="0" y="0"/>
                    </a:moveTo>
                    <a:lnTo>
                      <a:pt x="0" y="1"/>
                    </a:lnTo>
                    <a:lnTo>
                      <a:pt x="37" y="16"/>
                    </a:lnTo>
                    <a:lnTo>
                      <a:pt x="43" y="14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50" y="5"/>
                    </a:lnTo>
                    <a:lnTo>
                      <a:pt x="42" y="13"/>
                    </a:lnTo>
                    <a:lnTo>
                      <a:pt x="3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79" name="Line 2063"/>
              <p:cNvSpPr>
                <a:spLocks noChangeShapeType="1"/>
              </p:cNvSpPr>
              <p:nvPr/>
            </p:nvSpPr>
            <p:spPr bwMode="auto">
              <a:xfrm>
                <a:off x="1545" y="108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0" name="Freeform 2064"/>
              <p:cNvSpPr>
                <a:spLocks/>
              </p:cNvSpPr>
              <p:nvPr/>
            </p:nvSpPr>
            <p:spPr bwMode="auto">
              <a:xfrm>
                <a:off x="1515" y="1078"/>
                <a:ext cx="21" cy="10"/>
              </a:xfrm>
              <a:custGeom>
                <a:avLst/>
                <a:gdLst>
                  <a:gd name="T0" fmla="*/ 0 w 65"/>
                  <a:gd name="T1" fmla="*/ 0 h 30"/>
                  <a:gd name="T2" fmla="*/ 0 w 65"/>
                  <a:gd name="T3" fmla="*/ 0 h 30"/>
                  <a:gd name="T4" fmla="*/ 0 w 65"/>
                  <a:gd name="T5" fmla="*/ 0 h 30"/>
                  <a:gd name="T6" fmla="*/ 0 w 65"/>
                  <a:gd name="T7" fmla="*/ 0 h 30"/>
                  <a:gd name="T8" fmla="*/ 0 w 65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30"/>
                  <a:gd name="T17" fmla="*/ 65 w 6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30">
                    <a:moveTo>
                      <a:pt x="0" y="11"/>
                    </a:moveTo>
                    <a:lnTo>
                      <a:pt x="12" y="0"/>
                    </a:lnTo>
                    <a:lnTo>
                      <a:pt x="65" y="16"/>
                    </a:lnTo>
                    <a:lnTo>
                      <a:pt x="52" y="3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1" name="Freeform 2065"/>
              <p:cNvSpPr>
                <a:spLocks/>
              </p:cNvSpPr>
              <p:nvPr/>
            </p:nvSpPr>
            <p:spPr bwMode="auto">
              <a:xfrm>
                <a:off x="1514" y="1078"/>
                <a:ext cx="22" cy="6"/>
              </a:xfrm>
              <a:custGeom>
                <a:avLst/>
                <a:gdLst>
                  <a:gd name="T0" fmla="*/ 0 w 66"/>
                  <a:gd name="T1" fmla="*/ 0 h 16"/>
                  <a:gd name="T2" fmla="*/ 0 w 66"/>
                  <a:gd name="T3" fmla="*/ 0 h 16"/>
                  <a:gd name="T4" fmla="*/ 0 w 66"/>
                  <a:gd name="T5" fmla="*/ 0 h 16"/>
                  <a:gd name="T6" fmla="*/ 0 w 66"/>
                  <a:gd name="T7" fmla="*/ 0 h 16"/>
                  <a:gd name="T8" fmla="*/ 0 w 6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6"/>
                  <a:gd name="T17" fmla="*/ 66 w 6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6">
                    <a:moveTo>
                      <a:pt x="1" y="11"/>
                    </a:moveTo>
                    <a:lnTo>
                      <a:pt x="0" y="11"/>
                    </a:lnTo>
                    <a:lnTo>
                      <a:pt x="13" y="0"/>
                    </a:lnTo>
                    <a:lnTo>
                      <a:pt x="66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2" name="Freeform 2066"/>
              <p:cNvSpPr>
                <a:spLocks/>
              </p:cNvSpPr>
              <p:nvPr/>
            </p:nvSpPr>
            <p:spPr bwMode="auto">
              <a:xfrm>
                <a:off x="1490" y="1091"/>
                <a:ext cx="40" cy="20"/>
              </a:xfrm>
              <a:custGeom>
                <a:avLst/>
                <a:gdLst>
                  <a:gd name="T0" fmla="*/ 0 w 121"/>
                  <a:gd name="T1" fmla="*/ 0 h 61"/>
                  <a:gd name="T2" fmla="*/ 0 w 121"/>
                  <a:gd name="T3" fmla="*/ 0 h 61"/>
                  <a:gd name="T4" fmla="*/ 0 w 121"/>
                  <a:gd name="T5" fmla="*/ 0 h 61"/>
                  <a:gd name="T6" fmla="*/ 0 w 121"/>
                  <a:gd name="T7" fmla="*/ 0 h 61"/>
                  <a:gd name="T8" fmla="*/ 0 w 121"/>
                  <a:gd name="T9" fmla="*/ 0 h 61"/>
                  <a:gd name="T10" fmla="*/ 0 w 121"/>
                  <a:gd name="T11" fmla="*/ 0 h 61"/>
                  <a:gd name="T12" fmla="*/ 0 w 121"/>
                  <a:gd name="T13" fmla="*/ 0 h 61"/>
                  <a:gd name="T14" fmla="*/ 0 w 121"/>
                  <a:gd name="T15" fmla="*/ 0 h 61"/>
                  <a:gd name="T16" fmla="*/ 0 w 121"/>
                  <a:gd name="T17" fmla="*/ 0 h 61"/>
                  <a:gd name="T18" fmla="*/ 0 w 121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61"/>
                  <a:gd name="T32" fmla="*/ 121 w 121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61">
                    <a:moveTo>
                      <a:pt x="1" y="37"/>
                    </a:moveTo>
                    <a:lnTo>
                      <a:pt x="0" y="40"/>
                    </a:lnTo>
                    <a:lnTo>
                      <a:pt x="58" y="61"/>
                    </a:lnTo>
                    <a:lnTo>
                      <a:pt x="64" y="61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62" y="59"/>
                    </a:lnTo>
                    <a:lnTo>
                      <a:pt x="58" y="59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3" name="Freeform 2067"/>
              <p:cNvSpPr>
                <a:spLocks/>
              </p:cNvSpPr>
              <p:nvPr/>
            </p:nvSpPr>
            <p:spPr bwMode="auto">
              <a:xfrm>
                <a:off x="1377" y="1066"/>
                <a:ext cx="170" cy="55"/>
              </a:xfrm>
              <a:custGeom>
                <a:avLst/>
                <a:gdLst>
                  <a:gd name="T0" fmla="*/ 0 w 509"/>
                  <a:gd name="T1" fmla="*/ 0 h 166"/>
                  <a:gd name="T2" fmla="*/ 0 w 509"/>
                  <a:gd name="T3" fmla="*/ 0 h 166"/>
                  <a:gd name="T4" fmla="*/ 2 w 509"/>
                  <a:gd name="T5" fmla="*/ 1 h 166"/>
                  <a:gd name="T6" fmla="*/ 2 w 509"/>
                  <a:gd name="T7" fmla="*/ 1 h 166"/>
                  <a:gd name="T8" fmla="*/ 2 w 509"/>
                  <a:gd name="T9" fmla="*/ 0 h 166"/>
                  <a:gd name="T10" fmla="*/ 2 w 509"/>
                  <a:gd name="T11" fmla="*/ 0 h 1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9"/>
                  <a:gd name="T19" fmla="*/ 0 h 166"/>
                  <a:gd name="T20" fmla="*/ 509 w 509"/>
                  <a:gd name="T21" fmla="*/ 166 h 1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9" h="166">
                    <a:moveTo>
                      <a:pt x="0" y="0"/>
                    </a:moveTo>
                    <a:lnTo>
                      <a:pt x="1" y="1"/>
                    </a:lnTo>
                    <a:lnTo>
                      <a:pt x="411" y="166"/>
                    </a:lnTo>
                    <a:lnTo>
                      <a:pt x="414" y="164"/>
                    </a:lnTo>
                    <a:lnTo>
                      <a:pt x="509" y="54"/>
                    </a:lnTo>
                    <a:lnTo>
                      <a:pt x="509" y="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4" name="Line 2068"/>
              <p:cNvSpPr>
                <a:spLocks noChangeShapeType="1"/>
              </p:cNvSpPr>
              <p:nvPr/>
            </p:nvSpPr>
            <p:spPr bwMode="auto">
              <a:xfrm>
                <a:off x="1535" y="107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5" name="Freeform 2069"/>
              <p:cNvSpPr>
                <a:spLocks/>
              </p:cNvSpPr>
              <p:nvPr/>
            </p:nvSpPr>
            <p:spPr bwMode="auto">
              <a:xfrm>
                <a:off x="1491" y="1055"/>
                <a:ext cx="34" cy="16"/>
              </a:xfrm>
              <a:custGeom>
                <a:avLst/>
                <a:gdLst>
                  <a:gd name="T0" fmla="*/ 0 w 102"/>
                  <a:gd name="T1" fmla="*/ 0 h 50"/>
                  <a:gd name="T2" fmla="*/ 0 w 102"/>
                  <a:gd name="T3" fmla="*/ 0 h 50"/>
                  <a:gd name="T4" fmla="*/ 0 w 102"/>
                  <a:gd name="T5" fmla="*/ 0 h 50"/>
                  <a:gd name="T6" fmla="*/ 0 w 102"/>
                  <a:gd name="T7" fmla="*/ 0 h 50"/>
                  <a:gd name="T8" fmla="*/ 0 w 10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50"/>
                  <a:gd name="T17" fmla="*/ 102 w 10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50">
                    <a:moveTo>
                      <a:pt x="102" y="26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02" y="50"/>
                    </a:lnTo>
                    <a:lnTo>
                      <a:pt x="102" y="2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6" name="Freeform 2070"/>
              <p:cNvSpPr>
                <a:spLocks/>
              </p:cNvSpPr>
              <p:nvPr/>
            </p:nvSpPr>
            <p:spPr bwMode="auto">
              <a:xfrm>
                <a:off x="1491" y="1057"/>
                <a:ext cx="32" cy="9"/>
              </a:xfrm>
              <a:custGeom>
                <a:avLst/>
                <a:gdLst>
                  <a:gd name="T0" fmla="*/ 0 w 95"/>
                  <a:gd name="T1" fmla="*/ 0 h 27"/>
                  <a:gd name="T2" fmla="*/ 0 w 95"/>
                  <a:gd name="T3" fmla="*/ 0 h 27"/>
                  <a:gd name="T4" fmla="*/ 0 w 95"/>
                  <a:gd name="T5" fmla="*/ 0 h 27"/>
                  <a:gd name="T6" fmla="*/ 0 w 95"/>
                  <a:gd name="T7" fmla="*/ 0 h 27"/>
                  <a:gd name="T8" fmla="*/ 0 w 95"/>
                  <a:gd name="T9" fmla="*/ 0 h 27"/>
                  <a:gd name="T10" fmla="*/ 0 w 95"/>
                  <a:gd name="T11" fmla="*/ 0 h 27"/>
                  <a:gd name="T12" fmla="*/ 0 w 95"/>
                  <a:gd name="T13" fmla="*/ 0 h 27"/>
                  <a:gd name="T14" fmla="*/ 0 w 95"/>
                  <a:gd name="T15" fmla="*/ 0 h 27"/>
                  <a:gd name="T16" fmla="*/ 0 w 95"/>
                  <a:gd name="T17" fmla="*/ 0 h 27"/>
                  <a:gd name="T18" fmla="*/ 0 w 95"/>
                  <a:gd name="T19" fmla="*/ 0 h 27"/>
                  <a:gd name="T20" fmla="*/ 0 w 95"/>
                  <a:gd name="T21" fmla="*/ 0 h 27"/>
                  <a:gd name="T22" fmla="*/ 0 w 95"/>
                  <a:gd name="T23" fmla="*/ 0 h 27"/>
                  <a:gd name="T24" fmla="*/ 0 w 95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5"/>
                  <a:gd name="T40" fmla="*/ 0 h 27"/>
                  <a:gd name="T41" fmla="*/ 95 w 95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5" h="27">
                    <a:moveTo>
                      <a:pt x="0" y="0"/>
                    </a:moveTo>
                    <a:lnTo>
                      <a:pt x="35" y="9"/>
                    </a:lnTo>
                    <a:lnTo>
                      <a:pt x="38" y="6"/>
                    </a:lnTo>
                    <a:lnTo>
                      <a:pt x="60" y="13"/>
                    </a:lnTo>
                    <a:lnTo>
                      <a:pt x="60" y="16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60" y="17"/>
                    </a:lnTo>
                    <a:lnTo>
                      <a:pt x="58" y="16"/>
                    </a:lnTo>
                    <a:lnTo>
                      <a:pt x="38" y="10"/>
                    </a:lnTo>
                    <a:lnTo>
                      <a:pt x="35" y="1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7" name="Freeform 2071"/>
              <p:cNvSpPr>
                <a:spLocks/>
              </p:cNvSpPr>
              <p:nvPr/>
            </p:nvSpPr>
            <p:spPr bwMode="auto">
              <a:xfrm>
                <a:off x="1496" y="1061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0" y="0"/>
                    </a:moveTo>
                    <a:lnTo>
                      <a:pt x="6" y="3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8" name="Freeform 2072"/>
              <p:cNvSpPr>
                <a:spLocks/>
              </p:cNvSpPr>
              <p:nvPr/>
            </p:nvSpPr>
            <p:spPr bwMode="auto">
              <a:xfrm>
                <a:off x="1504" y="1061"/>
                <a:ext cx="6" cy="5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0 h 13"/>
                  <a:gd name="T4" fmla="*/ 0 w 19"/>
                  <a:gd name="T5" fmla="*/ 0 h 13"/>
                  <a:gd name="T6" fmla="*/ 0 w 19"/>
                  <a:gd name="T7" fmla="*/ 0 h 13"/>
                  <a:gd name="T8" fmla="*/ 0 w 19"/>
                  <a:gd name="T9" fmla="*/ 0 h 13"/>
                  <a:gd name="T10" fmla="*/ 0 w 19"/>
                  <a:gd name="T11" fmla="*/ 0 h 13"/>
                  <a:gd name="T12" fmla="*/ 0 w 1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3"/>
                  <a:gd name="T23" fmla="*/ 19 w 1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3">
                    <a:moveTo>
                      <a:pt x="0" y="0"/>
                    </a:moveTo>
                    <a:lnTo>
                      <a:pt x="0" y="9"/>
                    </a:lnTo>
                    <a:lnTo>
                      <a:pt x="1" y="3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89" name="Freeform 2073"/>
              <p:cNvSpPr>
                <a:spLocks/>
              </p:cNvSpPr>
              <p:nvPr/>
            </p:nvSpPr>
            <p:spPr bwMode="auto">
              <a:xfrm>
                <a:off x="1496" y="1061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0"/>
                    </a:moveTo>
                    <a:lnTo>
                      <a:pt x="6" y="2"/>
                    </a:lnTo>
                    <a:lnTo>
                      <a:pt x="6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0" name="Freeform 2074"/>
              <p:cNvSpPr>
                <a:spLocks/>
              </p:cNvSpPr>
              <p:nvPr/>
            </p:nvSpPr>
            <p:spPr bwMode="auto">
              <a:xfrm>
                <a:off x="1491" y="1057"/>
                <a:ext cx="31" cy="9"/>
              </a:xfrm>
              <a:custGeom>
                <a:avLst/>
                <a:gdLst>
                  <a:gd name="T0" fmla="*/ 0 w 93"/>
                  <a:gd name="T1" fmla="*/ 0 h 26"/>
                  <a:gd name="T2" fmla="*/ 0 w 93"/>
                  <a:gd name="T3" fmla="*/ 0 h 26"/>
                  <a:gd name="T4" fmla="*/ 0 w 93"/>
                  <a:gd name="T5" fmla="*/ 0 h 26"/>
                  <a:gd name="T6" fmla="*/ 0 w 93"/>
                  <a:gd name="T7" fmla="*/ 0 h 26"/>
                  <a:gd name="T8" fmla="*/ 0 w 93"/>
                  <a:gd name="T9" fmla="*/ 0 h 26"/>
                  <a:gd name="T10" fmla="*/ 0 w 9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26"/>
                  <a:gd name="T20" fmla="*/ 93 w 9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26">
                    <a:moveTo>
                      <a:pt x="0" y="0"/>
                    </a:moveTo>
                    <a:lnTo>
                      <a:pt x="35" y="10"/>
                    </a:lnTo>
                    <a:lnTo>
                      <a:pt x="38" y="9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93" y="2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1" name="Freeform 2075"/>
              <p:cNvSpPr>
                <a:spLocks/>
              </p:cNvSpPr>
              <p:nvPr/>
            </p:nvSpPr>
            <p:spPr bwMode="auto">
              <a:xfrm>
                <a:off x="1416" y="1047"/>
                <a:ext cx="6" cy="4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0 w 1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1"/>
                  <a:gd name="T20" fmla="*/ 19 w 1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1">
                    <a:moveTo>
                      <a:pt x="0" y="3"/>
                    </a:moveTo>
                    <a:lnTo>
                      <a:pt x="0" y="8"/>
                    </a:lnTo>
                    <a:lnTo>
                      <a:pt x="10" y="11"/>
                    </a:lnTo>
                    <a:lnTo>
                      <a:pt x="19" y="6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2" name="Freeform 2076"/>
              <p:cNvSpPr>
                <a:spLocks/>
              </p:cNvSpPr>
              <p:nvPr/>
            </p:nvSpPr>
            <p:spPr bwMode="auto">
              <a:xfrm>
                <a:off x="1416" y="1046"/>
                <a:ext cx="6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w 17"/>
                  <a:gd name="T11" fmla="*/ 0 h 10"/>
                  <a:gd name="T12" fmla="*/ 0 w 17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0"/>
                  <a:gd name="T23" fmla="*/ 17 w 1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0">
                    <a:moveTo>
                      <a:pt x="10" y="0"/>
                    </a:moveTo>
                    <a:lnTo>
                      <a:pt x="0" y="6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7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3" name="Freeform 2077"/>
              <p:cNvSpPr>
                <a:spLocks/>
              </p:cNvSpPr>
              <p:nvPr/>
            </p:nvSpPr>
            <p:spPr bwMode="auto">
              <a:xfrm>
                <a:off x="1420" y="1049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0" y="3"/>
                    </a:moveTo>
                    <a:lnTo>
                      <a:pt x="0" y="9"/>
                    </a:lnTo>
                    <a:lnTo>
                      <a:pt x="11" y="12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4" name="Freeform 2078"/>
              <p:cNvSpPr>
                <a:spLocks/>
              </p:cNvSpPr>
              <p:nvPr/>
            </p:nvSpPr>
            <p:spPr bwMode="auto">
              <a:xfrm>
                <a:off x="1420" y="1048"/>
                <a:ext cx="6" cy="4"/>
              </a:xfrm>
              <a:custGeom>
                <a:avLst/>
                <a:gdLst>
                  <a:gd name="T0" fmla="*/ 0 w 19"/>
                  <a:gd name="T1" fmla="*/ 0 h 10"/>
                  <a:gd name="T2" fmla="*/ 0 w 19"/>
                  <a:gd name="T3" fmla="*/ 0 h 10"/>
                  <a:gd name="T4" fmla="*/ 0 w 19"/>
                  <a:gd name="T5" fmla="*/ 0 h 10"/>
                  <a:gd name="T6" fmla="*/ 0 w 19"/>
                  <a:gd name="T7" fmla="*/ 0 h 10"/>
                  <a:gd name="T8" fmla="*/ 0 w 19"/>
                  <a:gd name="T9" fmla="*/ 0 h 10"/>
                  <a:gd name="T10" fmla="*/ 0 w 19"/>
                  <a:gd name="T11" fmla="*/ 0 h 10"/>
                  <a:gd name="T12" fmla="*/ 0 w 1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0"/>
                  <a:gd name="T23" fmla="*/ 19 w 19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0">
                    <a:moveTo>
                      <a:pt x="11" y="0"/>
                    </a:moveTo>
                    <a:lnTo>
                      <a:pt x="0" y="4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1" y="5"/>
                    </a:lnTo>
                    <a:lnTo>
                      <a:pt x="19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5" name="Freeform 2079"/>
              <p:cNvSpPr>
                <a:spLocks/>
              </p:cNvSpPr>
              <p:nvPr/>
            </p:nvSpPr>
            <p:spPr bwMode="auto">
              <a:xfrm>
                <a:off x="1424" y="1050"/>
                <a:ext cx="6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2"/>
                  <a:gd name="T20" fmla="*/ 20 w 2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2">
                    <a:moveTo>
                      <a:pt x="2" y="4"/>
                    </a:moveTo>
                    <a:lnTo>
                      <a:pt x="0" y="9"/>
                    </a:lnTo>
                    <a:lnTo>
                      <a:pt x="10" y="12"/>
                    </a:lnTo>
                    <a:lnTo>
                      <a:pt x="20" y="6"/>
                    </a:lnTo>
                    <a:lnTo>
                      <a:pt x="19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6" name="Freeform 2080"/>
              <p:cNvSpPr>
                <a:spLocks/>
              </p:cNvSpPr>
              <p:nvPr/>
            </p:nvSpPr>
            <p:spPr bwMode="auto">
              <a:xfrm>
                <a:off x="1424" y="1049"/>
                <a:ext cx="6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w 17"/>
                  <a:gd name="T11" fmla="*/ 0 h 10"/>
                  <a:gd name="T12" fmla="*/ 0 w 17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0"/>
                  <a:gd name="T23" fmla="*/ 17 w 1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0">
                    <a:moveTo>
                      <a:pt x="8" y="0"/>
                    </a:moveTo>
                    <a:lnTo>
                      <a:pt x="0" y="5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1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7" name="Freeform 2081"/>
              <p:cNvSpPr>
                <a:spLocks/>
              </p:cNvSpPr>
              <p:nvPr/>
            </p:nvSpPr>
            <p:spPr bwMode="auto">
              <a:xfrm>
                <a:off x="1428" y="1051"/>
                <a:ext cx="6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2"/>
                  <a:gd name="T20" fmla="*/ 20 w 2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2">
                    <a:moveTo>
                      <a:pt x="1" y="3"/>
                    </a:moveTo>
                    <a:lnTo>
                      <a:pt x="0" y="9"/>
                    </a:lnTo>
                    <a:lnTo>
                      <a:pt x="10" y="12"/>
                    </a:lnTo>
                    <a:lnTo>
                      <a:pt x="20" y="6"/>
                    </a:lnTo>
                    <a:lnTo>
                      <a:pt x="19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8" name="Freeform 2082"/>
              <p:cNvSpPr>
                <a:spLocks/>
              </p:cNvSpPr>
              <p:nvPr/>
            </p:nvSpPr>
            <p:spPr bwMode="auto">
              <a:xfrm>
                <a:off x="1428" y="1050"/>
                <a:ext cx="6" cy="4"/>
              </a:xfrm>
              <a:custGeom>
                <a:avLst/>
                <a:gdLst>
                  <a:gd name="T0" fmla="*/ 0 w 18"/>
                  <a:gd name="T1" fmla="*/ 0 h 11"/>
                  <a:gd name="T2" fmla="*/ 0 w 18"/>
                  <a:gd name="T3" fmla="*/ 0 h 11"/>
                  <a:gd name="T4" fmla="*/ 0 w 18"/>
                  <a:gd name="T5" fmla="*/ 0 h 11"/>
                  <a:gd name="T6" fmla="*/ 0 w 18"/>
                  <a:gd name="T7" fmla="*/ 0 h 11"/>
                  <a:gd name="T8" fmla="*/ 0 w 18"/>
                  <a:gd name="T9" fmla="*/ 0 h 11"/>
                  <a:gd name="T10" fmla="*/ 0 w 18"/>
                  <a:gd name="T11" fmla="*/ 0 h 11"/>
                  <a:gd name="T12" fmla="*/ 0 w 1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1"/>
                  <a:gd name="T23" fmla="*/ 18 w 1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1">
                    <a:moveTo>
                      <a:pt x="9" y="0"/>
                    </a:moveTo>
                    <a:lnTo>
                      <a:pt x="0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99" name="Freeform 2083"/>
              <p:cNvSpPr>
                <a:spLocks/>
              </p:cNvSpPr>
              <p:nvPr/>
            </p:nvSpPr>
            <p:spPr bwMode="auto">
              <a:xfrm>
                <a:off x="1432" y="1052"/>
                <a:ext cx="7" cy="4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0 h 13"/>
                  <a:gd name="T6" fmla="*/ 0 w 20"/>
                  <a:gd name="T7" fmla="*/ 0 h 13"/>
                  <a:gd name="T8" fmla="*/ 0 w 20"/>
                  <a:gd name="T9" fmla="*/ 0 h 13"/>
                  <a:gd name="T10" fmla="*/ 0 w 2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3"/>
                  <a:gd name="T20" fmla="*/ 20 w 2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3">
                    <a:moveTo>
                      <a:pt x="1" y="5"/>
                    </a:moveTo>
                    <a:lnTo>
                      <a:pt x="0" y="9"/>
                    </a:lnTo>
                    <a:lnTo>
                      <a:pt x="10" y="13"/>
                    </a:lnTo>
                    <a:lnTo>
                      <a:pt x="20" y="6"/>
                    </a:lnTo>
                    <a:lnTo>
                      <a:pt x="17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0" name="Freeform 2084"/>
              <p:cNvSpPr>
                <a:spLocks/>
              </p:cNvSpPr>
              <p:nvPr/>
            </p:nvSpPr>
            <p:spPr bwMode="auto">
              <a:xfrm>
                <a:off x="1432" y="1052"/>
                <a:ext cx="6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w 16"/>
                  <a:gd name="T11" fmla="*/ 0 h 10"/>
                  <a:gd name="T12" fmla="*/ 0 w 16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0"/>
                  <a:gd name="T23" fmla="*/ 16 w 1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0">
                    <a:moveTo>
                      <a:pt x="9" y="0"/>
                    </a:moveTo>
                    <a:lnTo>
                      <a:pt x="0" y="6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9" y="7"/>
                    </a:lnTo>
                    <a:lnTo>
                      <a:pt x="1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1" name="Freeform 2085"/>
              <p:cNvSpPr>
                <a:spLocks/>
              </p:cNvSpPr>
              <p:nvPr/>
            </p:nvSpPr>
            <p:spPr bwMode="auto">
              <a:xfrm>
                <a:off x="1436" y="1054"/>
                <a:ext cx="7" cy="3"/>
              </a:xfrm>
              <a:custGeom>
                <a:avLst/>
                <a:gdLst>
                  <a:gd name="T0" fmla="*/ 0 w 21"/>
                  <a:gd name="T1" fmla="*/ 0 h 11"/>
                  <a:gd name="T2" fmla="*/ 0 w 21"/>
                  <a:gd name="T3" fmla="*/ 0 h 11"/>
                  <a:gd name="T4" fmla="*/ 0 w 21"/>
                  <a:gd name="T5" fmla="*/ 0 h 11"/>
                  <a:gd name="T6" fmla="*/ 0 w 21"/>
                  <a:gd name="T7" fmla="*/ 0 h 11"/>
                  <a:gd name="T8" fmla="*/ 0 w 21"/>
                  <a:gd name="T9" fmla="*/ 0 h 11"/>
                  <a:gd name="T10" fmla="*/ 0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0" y="3"/>
                    </a:moveTo>
                    <a:lnTo>
                      <a:pt x="0" y="8"/>
                    </a:lnTo>
                    <a:lnTo>
                      <a:pt x="11" y="11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2" name="Freeform 2086"/>
              <p:cNvSpPr>
                <a:spLocks/>
              </p:cNvSpPr>
              <p:nvPr/>
            </p:nvSpPr>
            <p:spPr bwMode="auto">
              <a:xfrm>
                <a:off x="1436" y="1053"/>
                <a:ext cx="6" cy="3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0 w 19"/>
                  <a:gd name="T11" fmla="*/ 0 h 11"/>
                  <a:gd name="T12" fmla="*/ 0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1"/>
                  <a:gd name="T23" fmla="*/ 19 w 1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1">
                    <a:moveTo>
                      <a:pt x="11" y="0"/>
                    </a:moveTo>
                    <a:lnTo>
                      <a:pt x="0" y="6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3" name="Freeform 2087"/>
              <p:cNvSpPr>
                <a:spLocks/>
              </p:cNvSpPr>
              <p:nvPr/>
            </p:nvSpPr>
            <p:spPr bwMode="auto">
              <a:xfrm>
                <a:off x="1439" y="1055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1" y="3"/>
                    </a:moveTo>
                    <a:lnTo>
                      <a:pt x="0" y="9"/>
                    </a:lnTo>
                    <a:lnTo>
                      <a:pt x="11" y="12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4" name="Freeform 2088"/>
              <p:cNvSpPr>
                <a:spLocks/>
              </p:cNvSpPr>
              <p:nvPr/>
            </p:nvSpPr>
            <p:spPr bwMode="auto">
              <a:xfrm>
                <a:off x="1440" y="105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w 19"/>
                  <a:gd name="T9" fmla="*/ 0 h 12"/>
                  <a:gd name="T10" fmla="*/ 0 w 19"/>
                  <a:gd name="T11" fmla="*/ 0 h 12"/>
                  <a:gd name="T12" fmla="*/ 0 w 1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"/>
                  <a:gd name="T23" fmla="*/ 19 w 1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">
                    <a:moveTo>
                      <a:pt x="9" y="0"/>
                    </a:moveTo>
                    <a:lnTo>
                      <a:pt x="0" y="6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9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5" name="Freeform 2089"/>
              <p:cNvSpPr>
                <a:spLocks/>
              </p:cNvSpPr>
              <p:nvPr/>
            </p:nvSpPr>
            <p:spPr bwMode="auto">
              <a:xfrm>
                <a:off x="1443" y="1056"/>
                <a:ext cx="7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3"/>
                  <a:gd name="T20" fmla="*/ 22 w 2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3">
                    <a:moveTo>
                      <a:pt x="3" y="3"/>
                    </a:moveTo>
                    <a:lnTo>
                      <a:pt x="0" y="9"/>
                    </a:lnTo>
                    <a:lnTo>
                      <a:pt x="12" y="13"/>
                    </a:lnTo>
                    <a:lnTo>
                      <a:pt x="22" y="6"/>
                    </a:lnTo>
                    <a:lnTo>
                      <a:pt x="2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6" name="Freeform 2090"/>
              <p:cNvSpPr>
                <a:spLocks/>
              </p:cNvSpPr>
              <p:nvPr/>
            </p:nvSpPr>
            <p:spPr bwMode="auto">
              <a:xfrm>
                <a:off x="1444" y="1055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w 19"/>
                  <a:gd name="T9" fmla="*/ 0 h 12"/>
                  <a:gd name="T10" fmla="*/ 0 w 19"/>
                  <a:gd name="T11" fmla="*/ 0 h 12"/>
                  <a:gd name="T12" fmla="*/ 0 w 1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"/>
                  <a:gd name="T23" fmla="*/ 19 w 1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">
                    <a:moveTo>
                      <a:pt x="9" y="0"/>
                    </a:moveTo>
                    <a:lnTo>
                      <a:pt x="0" y="6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9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7" name="Freeform 2091"/>
              <p:cNvSpPr>
                <a:spLocks/>
              </p:cNvSpPr>
              <p:nvPr/>
            </p:nvSpPr>
            <p:spPr bwMode="auto">
              <a:xfrm>
                <a:off x="1447" y="1057"/>
                <a:ext cx="8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3"/>
                  <a:gd name="T20" fmla="*/ 22 w 2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3">
                    <a:moveTo>
                      <a:pt x="2" y="4"/>
                    </a:moveTo>
                    <a:lnTo>
                      <a:pt x="0" y="10"/>
                    </a:lnTo>
                    <a:lnTo>
                      <a:pt x="12" y="13"/>
                    </a:lnTo>
                    <a:lnTo>
                      <a:pt x="22" y="6"/>
                    </a:lnTo>
                    <a:lnTo>
                      <a:pt x="21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8" name="Freeform 2092"/>
              <p:cNvSpPr>
                <a:spLocks/>
              </p:cNvSpPr>
              <p:nvPr/>
            </p:nvSpPr>
            <p:spPr bwMode="auto">
              <a:xfrm>
                <a:off x="1448" y="1056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w 19"/>
                  <a:gd name="T9" fmla="*/ 0 h 12"/>
                  <a:gd name="T10" fmla="*/ 0 w 19"/>
                  <a:gd name="T11" fmla="*/ 0 h 12"/>
                  <a:gd name="T12" fmla="*/ 0 w 19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2"/>
                  <a:gd name="T23" fmla="*/ 19 w 19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2">
                    <a:moveTo>
                      <a:pt x="10" y="0"/>
                    </a:moveTo>
                    <a:lnTo>
                      <a:pt x="0" y="6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09" name="Freeform 2093"/>
              <p:cNvSpPr>
                <a:spLocks/>
              </p:cNvSpPr>
              <p:nvPr/>
            </p:nvSpPr>
            <p:spPr bwMode="auto">
              <a:xfrm>
                <a:off x="1451" y="1059"/>
                <a:ext cx="8" cy="4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0 h 11"/>
                  <a:gd name="T4" fmla="*/ 0 w 22"/>
                  <a:gd name="T5" fmla="*/ 0 h 11"/>
                  <a:gd name="T6" fmla="*/ 0 w 22"/>
                  <a:gd name="T7" fmla="*/ 0 h 11"/>
                  <a:gd name="T8" fmla="*/ 0 w 22"/>
                  <a:gd name="T9" fmla="*/ 0 h 11"/>
                  <a:gd name="T10" fmla="*/ 0 w 22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1"/>
                  <a:gd name="T20" fmla="*/ 22 w 2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1">
                    <a:moveTo>
                      <a:pt x="1" y="3"/>
                    </a:moveTo>
                    <a:lnTo>
                      <a:pt x="0" y="8"/>
                    </a:lnTo>
                    <a:lnTo>
                      <a:pt x="11" y="11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0" name="Freeform 2094"/>
              <p:cNvSpPr>
                <a:spLocks/>
              </p:cNvSpPr>
              <p:nvPr/>
            </p:nvSpPr>
            <p:spPr bwMode="auto">
              <a:xfrm>
                <a:off x="1452" y="1057"/>
                <a:ext cx="6" cy="5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0 h 13"/>
                  <a:gd name="T4" fmla="*/ 0 w 19"/>
                  <a:gd name="T5" fmla="*/ 0 h 13"/>
                  <a:gd name="T6" fmla="*/ 0 w 19"/>
                  <a:gd name="T7" fmla="*/ 0 h 13"/>
                  <a:gd name="T8" fmla="*/ 0 w 19"/>
                  <a:gd name="T9" fmla="*/ 0 h 13"/>
                  <a:gd name="T10" fmla="*/ 0 w 19"/>
                  <a:gd name="T11" fmla="*/ 0 h 13"/>
                  <a:gd name="T12" fmla="*/ 0 w 19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3"/>
                  <a:gd name="T23" fmla="*/ 19 w 19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3">
                    <a:moveTo>
                      <a:pt x="10" y="0"/>
                    </a:moveTo>
                    <a:lnTo>
                      <a:pt x="0" y="6"/>
                    </a:lnTo>
                    <a:lnTo>
                      <a:pt x="9" y="9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19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1" name="Freeform 2095"/>
              <p:cNvSpPr>
                <a:spLocks/>
              </p:cNvSpPr>
              <p:nvPr/>
            </p:nvSpPr>
            <p:spPr bwMode="auto">
              <a:xfrm>
                <a:off x="1456" y="1060"/>
                <a:ext cx="7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3"/>
                  <a:gd name="T20" fmla="*/ 22 w 2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3">
                    <a:moveTo>
                      <a:pt x="0" y="2"/>
                    </a:moveTo>
                    <a:lnTo>
                      <a:pt x="0" y="8"/>
                    </a:lnTo>
                    <a:lnTo>
                      <a:pt x="10" y="13"/>
                    </a:lnTo>
                    <a:lnTo>
                      <a:pt x="22" y="5"/>
                    </a:lnTo>
                    <a:lnTo>
                      <a:pt x="1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2" name="Freeform 2096"/>
              <p:cNvSpPr>
                <a:spLocks/>
              </p:cNvSpPr>
              <p:nvPr/>
            </p:nvSpPr>
            <p:spPr bwMode="auto">
              <a:xfrm>
                <a:off x="1456" y="1059"/>
                <a:ext cx="6" cy="4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0 w 19"/>
                  <a:gd name="T11" fmla="*/ 0 h 11"/>
                  <a:gd name="T12" fmla="*/ 0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1"/>
                  <a:gd name="T23" fmla="*/ 19 w 1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1">
                    <a:moveTo>
                      <a:pt x="10" y="0"/>
                    </a:moveTo>
                    <a:lnTo>
                      <a:pt x="0" y="5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3" name="Freeform 2097"/>
              <p:cNvSpPr>
                <a:spLocks/>
              </p:cNvSpPr>
              <p:nvPr/>
            </p:nvSpPr>
            <p:spPr bwMode="auto">
              <a:xfrm>
                <a:off x="1459" y="1061"/>
                <a:ext cx="7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5"/>
                  <a:gd name="T20" fmla="*/ 22 w 2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5">
                    <a:moveTo>
                      <a:pt x="2" y="5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22" y="6"/>
                    </a:lnTo>
                    <a:lnTo>
                      <a:pt x="2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4" name="Freeform 2098"/>
              <p:cNvSpPr>
                <a:spLocks/>
              </p:cNvSpPr>
              <p:nvPr/>
            </p:nvSpPr>
            <p:spPr bwMode="auto">
              <a:xfrm>
                <a:off x="1460" y="1060"/>
                <a:ext cx="6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10" y="0"/>
                    </a:moveTo>
                    <a:lnTo>
                      <a:pt x="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5" name="Freeform 2099"/>
              <p:cNvSpPr>
                <a:spLocks/>
              </p:cNvSpPr>
              <p:nvPr/>
            </p:nvSpPr>
            <p:spPr bwMode="auto">
              <a:xfrm>
                <a:off x="1463" y="1062"/>
                <a:ext cx="8" cy="5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1" y="3"/>
                    </a:moveTo>
                    <a:lnTo>
                      <a:pt x="0" y="10"/>
                    </a:lnTo>
                    <a:lnTo>
                      <a:pt x="11" y="13"/>
                    </a:lnTo>
                    <a:lnTo>
                      <a:pt x="23" y="6"/>
                    </a:lnTo>
                    <a:lnTo>
                      <a:pt x="2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6" name="Freeform 2100"/>
              <p:cNvSpPr>
                <a:spLocks/>
              </p:cNvSpPr>
              <p:nvPr/>
            </p:nvSpPr>
            <p:spPr bwMode="auto">
              <a:xfrm>
                <a:off x="1463" y="1061"/>
                <a:ext cx="7" cy="5"/>
              </a:xfrm>
              <a:custGeom>
                <a:avLst/>
                <a:gdLst>
                  <a:gd name="T0" fmla="*/ 0 w 21"/>
                  <a:gd name="T1" fmla="*/ 0 h 13"/>
                  <a:gd name="T2" fmla="*/ 0 w 21"/>
                  <a:gd name="T3" fmla="*/ 0 h 13"/>
                  <a:gd name="T4" fmla="*/ 0 w 21"/>
                  <a:gd name="T5" fmla="*/ 0 h 13"/>
                  <a:gd name="T6" fmla="*/ 0 w 21"/>
                  <a:gd name="T7" fmla="*/ 0 h 13"/>
                  <a:gd name="T8" fmla="*/ 0 w 21"/>
                  <a:gd name="T9" fmla="*/ 0 h 13"/>
                  <a:gd name="T10" fmla="*/ 0 w 21"/>
                  <a:gd name="T11" fmla="*/ 0 h 13"/>
                  <a:gd name="T12" fmla="*/ 0 w 2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10" y="0"/>
                    </a:moveTo>
                    <a:lnTo>
                      <a:pt x="0" y="6"/>
                    </a:lnTo>
                    <a:lnTo>
                      <a:pt x="9" y="9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2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7" name="Freeform 2101"/>
              <p:cNvSpPr>
                <a:spLocks/>
              </p:cNvSpPr>
              <p:nvPr/>
            </p:nvSpPr>
            <p:spPr bwMode="auto">
              <a:xfrm>
                <a:off x="1467" y="1064"/>
                <a:ext cx="8" cy="4"/>
              </a:xfrm>
              <a:custGeom>
                <a:avLst/>
                <a:gdLst>
                  <a:gd name="T0" fmla="*/ 0 w 22"/>
                  <a:gd name="T1" fmla="*/ 0 h 12"/>
                  <a:gd name="T2" fmla="*/ 0 w 22"/>
                  <a:gd name="T3" fmla="*/ 0 h 12"/>
                  <a:gd name="T4" fmla="*/ 0 w 22"/>
                  <a:gd name="T5" fmla="*/ 0 h 12"/>
                  <a:gd name="T6" fmla="*/ 0 w 22"/>
                  <a:gd name="T7" fmla="*/ 0 h 12"/>
                  <a:gd name="T8" fmla="*/ 0 w 22"/>
                  <a:gd name="T9" fmla="*/ 0 h 12"/>
                  <a:gd name="T10" fmla="*/ 0 w 2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2"/>
                  <a:gd name="T20" fmla="*/ 22 w 2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2">
                    <a:moveTo>
                      <a:pt x="1" y="3"/>
                    </a:moveTo>
                    <a:lnTo>
                      <a:pt x="0" y="9"/>
                    </a:lnTo>
                    <a:lnTo>
                      <a:pt x="11" y="12"/>
                    </a:lnTo>
                    <a:lnTo>
                      <a:pt x="22" y="6"/>
                    </a:lnTo>
                    <a:lnTo>
                      <a:pt x="2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8" name="Freeform 2102"/>
              <p:cNvSpPr>
                <a:spLocks/>
              </p:cNvSpPr>
              <p:nvPr/>
            </p:nvSpPr>
            <p:spPr bwMode="auto">
              <a:xfrm>
                <a:off x="1468" y="1062"/>
                <a:ext cx="6" cy="5"/>
              </a:xfrm>
              <a:custGeom>
                <a:avLst/>
                <a:gdLst>
                  <a:gd name="T0" fmla="*/ 0 w 19"/>
                  <a:gd name="T1" fmla="*/ 0 h 13"/>
                  <a:gd name="T2" fmla="*/ 0 w 19"/>
                  <a:gd name="T3" fmla="*/ 0 h 13"/>
                  <a:gd name="T4" fmla="*/ 0 w 19"/>
                  <a:gd name="T5" fmla="*/ 0 h 13"/>
                  <a:gd name="T6" fmla="*/ 0 w 19"/>
                  <a:gd name="T7" fmla="*/ 0 h 13"/>
                  <a:gd name="T8" fmla="*/ 0 w 19"/>
                  <a:gd name="T9" fmla="*/ 0 h 13"/>
                  <a:gd name="T10" fmla="*/ 0 w 19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3"/>
                  <a:gd name="T20" fmla="*/ 19 w 1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3">
                    <a:moveTo>
                      <a:pt x="10" y="0"/>
                    </a:moveTo>
                    <a:lnTo>
                      <a:pt x="0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19" name="Freeform 2103"/>
              <p:cNvSpPr>
                <a:spLocks/>
              </p:cNvSpPr>
              <p:nvPr/>
            </p:nvSpPr>
            <p:spPr bwMode="auto">
              <a:xfrm>
                <a:off x="1471" y="1065"/>
                <a:ext cx="8" cy="5"/>
              </a:xfrm>
              <a:custGeom>
                <a:avLst/>
                <a:gdLst>
                  <a:gd name="T0" fmla="*/ 0 w 24"/>
                  <a:gd name="T1" fmla="*/ 0 h 15"/>
                  <a:gd name="T2" fmla="*/ 0 w 24"/>
                  <a:gd name="T3" fmla="*/ 0 h 15"/>
                  <a:gd name="T4" fmla="*/ 0 w 24"/>
                  <a:gd name="T5" fmla="*/ 0 h 15"/>
                  <a:gd name="T6" fmla="*/ 0 w 24"/>
                  <a:gd name="T7" fmla="*/ 0 h 15"/>
                  <a:gd name="T8" fmla="*/ 0 w 24"/>
                  <a:gd name="T9" fmla="*/ 0 h 15"/>
                  <a:gd name="T10" fmla="*/ 0 w 24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5"/>
                  <a:gd name="T20" fmla="*/ 24 w 2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5">
                    <a:moveTo>
                      <a:pt x="2" y="3"/>
                    </a:moveTo>
                    <a:lnTo>
                      <a:pt x="0" y="9"/>
                    </a:lnTo>
                    <a:lnTo>
                      <a:pt x="12" y="15"/>
                    </a:lnTo>
                    <a:lnTo>
                      <a:pt x="24" y="6"/>
                    </a:lnTo>
                    <a:lnTo>
                      <a:pt x="2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0" name="Freeform 2104"/>
              <p:cNvSpPr>
                <a:spLocks/>
              </p:cNvSpPr>
              <p:nvPr/>
            </p:nvSpPr>
            <p:spPr bwMode="auto">
              <a:xfrm>
                <a:off x="1472" y="1064"/>
                <a:ext cx="6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10" y="0"/>
                    </a:moveTo>
                    <a:lnTo>
                      <a:pt x="0" y="6"/>
                    </a:lnTo>
                    <a:lnTo>
                      <a:pt x="9" y="10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2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1" name="Freeform 2105"/>
              <p:cNvSpPr>
                <a:spLocks/>
              </p:cNvSpPr>
              <p:nvPr/>
            </p:nvSpPr>
            <p:spPr bwMode="auto">
              <a:xfrm>
                <a:off x="1475" y="1066"/>
                <a:ext cx="8" cy="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0 h 15"/>
                  <a:gd name="T4" fmla="*/ 0 w 23"/>
                  <a:gd name="T5" fmla="*/ 0 h 15"/>
                  <a:gd name="T6" fmla="*/ 0 w 23"/>
                  <a:gd name="T7" fmla="*/ 0 h 15"/>
                  <a:gd name="T8" fmla="*/ 0 w 23"/>
                  <a:gd name="T9" fmla="*/ 0 h 15"/>
                  <a:gd name="T10" fmla="*/ 0 w 2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5"/>
                  <a:gd name="T20" fmla="*/ 23 w 2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5">
                    <a:moveTo>
                      <a:pt x="1" y="4"/>
                    </a:moveTo>
                    <a:lnTo>
                      <a:pt x="0" y="12"/>
                    </a:lnTo>
                    <a:lnTo>
                      <a:pt x="12" y="15"/>
                    </a:lnTo>
                    <a:lnTo>
                      <a:pt x="23" y="6"/>
                    </a:lnTo>
                    <a:lnTo>
                      <a:pt x="22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2" name="Freeform 2106"/>
              <p:cNvSpPr>
                <a:spLocks/>
              </p:cNvSpPr>
              <p:nvPr/>
            </p:nvSpPr>
            <p:spPr bwMode="auto">
              <a:xfrm>
                <a:off x="1475" y="1065"/>
                <a:ext cx="7" cy="4"/>
              </a:xfrm>
              <a:custGeom>
                <a:avLst/>
                <a:gdLst>
                  <a:gd name="T0" fmla="*/ 0 w 21"/>
                  <a:gd name="T1" fmla="*/ 0 h 11"/>
                  <a:gd name="T2" fmla="*/ 0 w 21"/>
                  <a:gd name="T3" fmla="*/ 0 h 11"/>
                  <a:gd name="T4" fmla="*/ 0 w 21"/>
                  <a:gd name="T5" fmla="*/ 0 h 11"/>
                  <a:gd name="T6" fmla="*/ 0 w 21"/>
                  <a:gd name="T7" fmla="*/ 0 h 11"/>
                  <a:gd name="T8" fmla="*/ 0 w 21"/>
                  <a:gd name="T9" fmla="*/ 0 h 11"/>
                  <a:gd name="T10" fmla="*/ 0 w 21"/>
                  <a:gd name="T11" fmla="*/ 0 h 11"/>
                  <a:gd name="T12" fmla="*/ 0 w 21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1"/>
                  <a:gd name="T23" fmla="*/ 21 w 2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1">
                    <a:moveTo>
                      <a:pt x="11" y="0"/>
                    </a:moveTo>
                    <a:lnTo>
                      <a:pt x="0" y="5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21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3" name="Freeform 2107"/>
              <p:cNvSpPr>
                <a:spLocks/>
              </p:cNvSpPr>
              <p:nvPr/>
            </p:nvSpPr>
            <p:spPr bwMode="auto">
              <a:xfrm>
                <a:off x="1479" y="1067"/>
                <a:ext cx="8" cy="4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1" y="3"/>
                    </a:moveTo>
                    <a:lnTo>
                      <a:pt x="0" y="11"/>
                    </a:lnTo>
                    <a:lnTo>
                      <a:pt x="11" y="13"/>
                    </a:lnTo>
                    <a:lnTo>
                      <a:pt x="23" y="8"/>
                    </a:lnTo>
                    <a:lnTo>
                      <a:pt x="2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4" name="Freeform 2108"/>
              <p:cNvSpPr>
                <a:spLocks/>
              </p:cNvSpPr>
              <p:nvPr/>
            </p:nvSpPr>
            <p:spPr bwMode="auto">
              <a:xfrm>
                <a:off x="1479" y="1066"/>
                <a:ext cx="7" cy="5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0 h 14"/>
                  <a:gd name="T4" fmla="*/ 0 w 20"/>
                  <a:gd name="T5" fmla="*/ 0 h 14"/>
                  <a:gd name="T6" fmla="*/ 0 w 20"/>
                  <a:gd name="T7" fmla="*/ 0 h 14"/>
                  <a:gd name="T8" fmla="*/ 0 w 20"/>
                  <a:gd name="T9" fmla="*/ 0 h 14"/>
                  <a:gd name="T10" fmla="*/ 0 w 20"/>
                  <a:gd name="T11" fmla="*/ 0 h 14"/>
                  <a:gd name="T12" fmla="*/ 0 w 20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4"/>
                  <a:gd name="T23" fmla="*/ 20 w 2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4">
                    <a:moveTo>
                      <a:pt x="10" y="0"/>
                    </a:moveTo>
                    <a:lnTo>
                      <a:pt x="0" y="6"/>
                    </a:lnTo>
                    <a:lnTo>
                      <a:pt x="9" y="11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2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5" name="Freeform 2109"/>
              <p:cNvSpPr>
                <a:spLocks/>
              </p:cNvSpPr>
              <p:nvPr/>
            </p:nvSpPr>
            <p:spPr bwMode="auto">
              <a:xfrm>
                <a:off x="1483" y="1069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3" y="3"/>
                    </a:moveTo>
                    <a:lnTo>
                      <a:pt x="0" y="8"/>
                    </a:lnTo>
                    <a:lnTo>
                      <a:pt x="13" y="13"/>
                    </a:lnTo>
                    <a:lnTo>
                      <a:pt x="25" y="6"/>
                    </a:lnTo>
                    <a:lnTo>
                      <a:pt x="2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6" name="Freeform 2110"/>
              <p:cNvSpPr>
                <a:spLocks/>
              </p:cNvSpPr>
              <p:nvPr/>
            </p:nvSpPr>
            <p:spPr bwMode="auto">
              <a:xfrm>
                <a:off x="1484" y="1068"/>
                <a:ext cx="6" cy="3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0 w 19"/>
                  <a:gd name="T11" fmla="*/ 0 h 11"/>
                  <a:gd name="T12" fmla="*/ 0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1"/>
                  <a:gd name="T23" fmla="*/ 19 w 1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1">
                    <a:moveTo>
                      <a:pt x="10" y="0"/>
                    </a:moveTo>
                    <a:lnTo>
                      <a:pt x="0" y="6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7" name="Freeform 2111"/>
              <p:cNvSpPr>
                <a:spLocks/>
              </p:cNvSpPr>
              <p:nvPr/>
            </p:nvSpPr>
            <p:spPr bwMode="auto">
              <a:xfrm>
                <a:off x="1487" y="1070"/>
                <a:ext cx="8" cy="4"/>
              </a:xfrm>
              <a:custGeom>
                <a:avLst/>
                <a:gdLst>
                  <a:gd name="T0" fmla="*/ 0 w 24"/>
                  <a:gd name="T1" fmla="*/ 0 h 14"/>
                  <a:gd name="T2" fmla="*/ 0 w 24"/>
                  <a:gd name="T3" fmla="*/ 0 h 14"/>
                  <a:gd name="T4" fmla="*/ 0 w 24"/>
                  <a:gd name="T5" fmla="*/ 0 h 14"/>
                  <a:gd name="T6" fmla="*/ 0 w 24"/>
                  <a:gd name="T7" fmla="*/ 0 h 14"/>
                  <a:gd name="T8" fmla="*/ 0 w 24"/>
                  <a:gd name="T9" fmla="*/ 0 h 14"/>
                  <a:gd name="T10" fmla="*/ 0 w 2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2" y="4"/>
                    </a:moveTo>
                    <a:lnTo>
                      <a:pt x="0" y="10"/>
                    </a:lnTo>
                    <a:lnTo>
                      <a:pt x="13" y="14"/>
                    </a:lnTo>
                    <a:lnTo>
                      <a:pt x="24" y="5"/>
                    </a:lnTo>
                    <a:lnTo>
                      <a:pt x="2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8" name="Freeform 2112"/>
              <p:cNvSpPr>
                <a:spLocks/>
              </p:cNvSpPr>
              <p:nvPr/>
            </p:nvSpPr>
            <p:spPr bwMode="auto">
              <a:xfrm>
                <a:off x="1488" y="1069"/>
                <a:ext cx="6" cy="4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0 h 13"/>
                  <a:gd name="T6" fmla="*/ 0 w 20"/>
                  <a:gd name="T7" fmla="*/ 0 h 13"/>
                  <a:gd name="T8" fmla="*/ 0 w 20"/>
                  <a:gd name="T9" fmla="*/ 0 h 13"/>
                  <a:gd name="T10" fmla="*/ 0 w 20"/>
                  <a:gd name="T11" fmla="*/ 0 h 13"/>
                  <a:gd name="T12" fmla="*/ 0 w 2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3"/>
                  <a:gd name="T23" fmla="*/ 20 w 2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3">
                    <a:moveTo>
                      <a:pt x="11" y="0"/>
                    </a:moveTo>
                    <a:lnTo>
                      <a:pt x="0" y="7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1" y="8"/>
                    </a:lnTo>
                    <a:lnTo>
                      <a:pt x="20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29" name="Freeform 2113"/>
              <p:cNvSpPr>
                <a:spLocks/>
              </p:cNvSpPr>
              <p:nvPr/>
            </p:nvSpPr>
            <p:spPr bwMode="auto">
              <a:xfrm>
                <a:off x="1415" y="1050"/>
                <a:ext cx="81" cy="24"/>
              </a:xfrm>
              <a:custGeom>
                <a:avLst/>
                <a:gdLst>
                  <a:gd name="T0" fmla="*/ 0 w 241"/>
                  <a:gd name="T1" fmla="*/ 0 h 74"/>
                  <a:gd name="T2" fmla="*/ 0 w 241"/>
                  <a:gd name="T3" fmla="*/ 0 h 74"/>
                  <a:gd name="T4" fmla="*/ 1 w 241"/>
                  <a:gd name="T5" fmla="*/ 0 h 74"/>
                  <a:gd name="T6" fmla="*/ 1 w 241"/>
                  <a:gd name="T7" fmla="*/ 0 h 74"/>
                  <a:gd name="T8" fmla="*/ 1 w 241"/>
                  <a:gd name="T9" fmla="*/ 0 h 74"/>
                  <a:gd name="T10" fmla="*/ 1 w 241"/>
                  <a:gd name="T11" fmla="*/ 0 h 74"/>
                  <a:gd name="T12" fmla="*/ 1 w 241"/>
                  <a:gd name="T13" fmla="*/ 0 h 74"/>
                  <a:gd name="T14" fmla="*/ 1 w 241"/>
                  <a:gd name="T15" fmla="*/ 0 h 74"/>
                  <a:gd name="T16" fmla="*/ 1 w 241"/>
                  <a:gd name="T17" fmla="*/ 0 h 74"/>
                  <a:gd name="T18" fmla="*/ 0 w 241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1"/>
                  <a:gd name="T31" fmla="*/ 0 h 74"/>
                  <a:gd name="T32" fmla="*/ 241 w 241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1" h="74">
                    <a:moveTo>
                      <a:pt x="2" y="0"/>
                    </a:moveTo>
                    <a:lnTo>
                      <a:pt x="0" y="1"/>
                    </a:lnTo>
                    <a:lnTo>
                      <a:pt x="225" y="74"/>
                    </a:lnTo>
                    <a:lnTo>
                      <a:pt x="230" y="74"/>
                    </a:lnTo>
                    <a:lnTo>
                      <a:pt x="241" y="65"/>
                    </a:lnTo>
                    <a:lnTo>
                      <a:pt x="239" y="64"/>
                    </a:lnTo>
                    <a:lnTo>
                      <a:pt x="239" y="65"/>
                    </a:lnTo>
                    <a:lnTo>
                      <a:pt x="228" y="73"/>
                    </a:lnTo>
                    <a:lnTo>
                      <a:pt x="225" y="7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0" name="Freeform 2114"/>
              <p:cNvSpPr>
                <a:spLocks/>
              </p:cNvSpPr>
              <p:nvPr/>
            </p:nvSpPr>
            <p:spPr bwMode="auto">
              <a:xfrm>
                <a:off x="1495" y="1072"/>
                <a:ext cx="9" cy="5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3" y="3"/>
                    </a:moveTo>
                    <a:lnTo>
                      <a:pt x="0" y="11"/>
                    </a:lnTo>
                    <a:lnTo>
                      <a:pt x="13" y="13"/>
                    </a:lnTo>
                    <a:lnTo>
                      <a:pt x="25" y="6"/>
                    </a:lnTo>
                    <a:lnTo>
                      <a:pt x="2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1" name="Freeform 2115"/>
              <p:cNvSpPr>
                <a:spLocks/>
              </p:cNvSpPr>
              <p:nvPr/>
            </p:nvSpPr>
            <p:spPr bwMode="auto">
              <a:xfrm>
                <a:off x="1496" y="1071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2"/>
                  <a:gd name="T23" fmla="*/ 20 w 2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2">
                    <a:moveTo>
                      <a:pt x="10" y="0"/>
                    </a:moveTo>
                    <a:lnTo>
                      <a:pt x="0" y="6"/>
                    </a:lnTo>
                    <a:lnTo>
                      <a:pt x="9" y="11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20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2" name="Freeform 2116"/>
              <p:cNvSpPr>
                <a:spLocks/>
              </p:cNvSpPr>
              <p:nvPr/>
            </p:nvSpPr>
            <p:spPr bwMode="auto">
              <a:xfrm>
                <a:off x="1500" y="1073"/>
                <a:ext cx="7" cy="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0 h 15"/>
                  <a:gd name="T4" fmla="*/ 0 w 23"/>
                  <a:gd name="T5" fmla="*/ 0 h 15"/>
                  <a:gd name="T6" fmla="*/ 0 w 23"/>
                  <a:gd name="T7" fmla="*/ 0 h 15"/>
                  <a:gd name="T8" fmla="*/ 0 w 23"/>
                  <a:gd name="T9" fmla="*/ 0 h 15"/>
                  <a:gd name="T10" fmla="*/ 0 w 2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5"/>
                  <a:gd name="T20" fmla="*/ 23 w 2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5">
                    <a:moveTo>
                      <a:pt x="2" y="5"/>
                    </a:moveTo>
                    <a:lnTo>
                      <a:pt x="0" y="10"/>
                    </a:lnTo>
                    <a:lnTo>
                      <a:pt x="13" y="15"/>
                    </a:lnTo>
                    <a:lnTo>
                      <a:pt x="23" y="8"/>
                    </a:lnTo>
                    <a:lnTo>
                      <a:pt x="23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3" name="Freeform 2117"/>
              <p:cNvSpPr>
                <a:spLocks/>
              </p:cNvSpPr>
              <p:nvPr/>
            </p:nvSpPr>
            <p:spPr bwMode="auto">
              <a:xfrm>
                <a:off x="1500" y="1073"/>
                <a:ext cx="7" cy="4"/>
              </a:xfrm>
              <a:custGeom>
                <a:avLst/>
                <a:gdLst>
                  <a:gd name="T0" fmla="*/ 0 w 20"/>
                  <a:gd name="T1" fmla="*/ 0 h 11"/>
                  <a:gd name="T2" fmla="*/ 0 w 20"/>
                  <a:gd name="T3" fmla="*/ 0 h 11"/>
                  <a:gd name="T4" fmla="*/ 0 w 20"/>
                  <a:gd name="T5" fmla="*/ 0 h 11"/>
                  <a:gd name="T6" fmla="*/ 0 w 20"/>
                  <a:gd name="T7" fmla="*/ 0 h 11"/>
                  <a:gd name="T8" fmla="*/ 0 w 20"/>
                  <a:gd name="T9" fmla="*/ 0 h 11"/>
                  <a:gd name="T10" fmla="*/ 0 w 20"/>
                  <a:gd name="T11" fmla="*/ 0 h 11"/>
                  <a:gd name="T12" fmla="*/ 0 w 20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"/>
                  <a:gd name="T23" fmla="*/ 20 w 20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">
                    <a:moveTo>
                      <a:pt x="11" y="0"/>
                    </a:moveTo>
                    <a:lnTo>
                      <a:pt x="0" y="6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2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4" name="Freeform 2118"/>
              <p:cNvSpPr>
                <a:spLocks/>
              </p:cNvSpPr>
              <p:nvPr/>
            </p:nvSpPr>
            <p:spPr bwMode="auto">
              <a:xfrm>
                <a:off x="1504" y="1075"/>
                <a:ext cx="8" cy="5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4"/>
                  <a:gd name="T20" fmla="*/ 23 w 23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4">
                    <a:moveTo>
                      <a:pt x="0" y="4"/>
                    </a:moveTo>
                    <a:lnTo>
                      <a:pt x="0" y="10"/>
                    </a:lnTo>
                    <a:lnTo>
                      <a:pt x="12" y="14"/>
                    </a:lnTo>
                    <a:lnTo>
                      <a:pt x="23" y="5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5" name="Freeform 2119"/>
              <p:cNvSpPr>
                <a:spLocks/>
              </p:cNvSpPr>
              <p:nvPr/>
            </p:nvSpPr>
            <p:spPr bwMode="auto">
              <a:xfrm>
                <a:off x="1504" y="1074"/>
                <a:ext cx="7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w 2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12" y="0"/>
                    </a:moveTo>
                    <a:lnTo>
                      <a:pt x="0" y="6"/>
                    </a:lnTo>
                    <a:lnTo>
                      <a:pt x="10" y="8"/>
                    </a:lnTo>
                    <a:lnTo>
                      <a:pt x="10" y="13"/>
                    </a:lnTo>
                    <a:lnTo>
                      <a:pt x="12" y="8"/>
                    </a:lnTo>
                    <a:lnTo>
                      <a:pt x="22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6" name="Freeform 2120"/>
              <p:cNvSpPr>
                <a:spLocks/>
              </p:cNvSpPr>
              <p:nvPr/>
            </p:nvSpPr>
            <p:spPr bwMode="auto">
              <a:xfrm>
                <a:off x="1515" y="1065"/>
                <a:ext cx="4" cy="3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0 w 11"/>
                  <a:gd name="T5" fmla="*/ 0 h 8"/>
                  <a:gd name="T6" fmla="*/ 0 w 11"/>
                  <a:gd name="T7" fmla="*/ 0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0" y="0"/>
                    </a:moveTo>
                    <a:lnTo>
                      <a:pt x="11" y="2"/>
                    </a:lnTo>
                    <a:lnTo>
                      <a:pt x="11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7" name="Freeform 2121"/>
              <p:cNvSpPr>
                <a:spLocks/>
              </p:cNvSpPr>
              <p:nvPr/>
            </p:nvSpPr>
            <p:spPr bwMode="auto">
              <a:xfrm>
                <a:off x="1515" y="1065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w 16"/>
                  <a:gd name="T11" fmla="*/ 0 h 8"/>
                  <a:gd name="T12" fmla="*/ 0 w 1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8"/>
                  <a:gd name="T23" fmla="*/ 16 w 16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8">
                    <a:moveTo>
                      <a:pt x="2" y="0"/>
                    </a:moveTo>
                    <a:lnTo>
                      <a:pt x="16" y="2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8" name="Freeform 2122"/>
              <p:cNvSpPr>
                <a:spLocks/>
              </p:cNvSpPr>
              <p:nvPr/>
            </p:nvSpPr>
            <p:spPr bwMode="auto">
              <a:xfrm>
                <a:off x="1486" y="1079"/>
                <a:ext cx="9" cy="5"/>
              </a:xfrm>
              <a:custGeom>
                <a:avLst/>
                <a:gdLst>
                  <a:gd name="T0" fmla="*/ 0 w 27"/>
                  <a:gd name="T1" fmla="*/ 0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0 h 13"/>
                  <a:gd name="T8" fmla="*/ 0 w 27"/>
                  <a:gd name="T9" fmla="*/ 0 h 13"/>
                  <a:gd name="T10" fmla="*/ 0 w 2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3"/>
                  <a:gd name="T20" fmla="*/ 27 w 2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3">
                    <a:moveTo>
                      <a:pt x="3" y="3"/>
                    </a:moveTo>
                    <a:lnTo>
                      <a:pt x="0" y="10"/>
                    </a:lnTo>
                    <a:lnTo>
                      <a:pt x="13" y="13"/>
                    </a:lnTo>
                    <a:lnTo>
                      <a:pt x="27" y="6"/>
                    </a:lnTo>
                    <a:lnTo>
                      <a:pt x="24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39" name="Freeform 2123"/>
              <p:cNvSpPr>
                <a:spLocks/>
              </p:cNvSpPr>
              <p:nvPr/>
            </p:nvSpPr>
            <p:spPr bwMode="auto">
              <a:xfrm>
                <a:off x="1487" y="1078"/>
                <a:ext cx="7" cy="4"/>
              </a:xfrm>
              <a:custGeom>
                <a:avLst/>
                <a:gdLst>
                  <a:gd name="T0" fmla="*/ 0 w 21"/>
                  <a:gd name="T1" fmla="*/ 0 h 11"/>
                  <a:gd name="T2" fmla="*/ 0 w 21"/>
                  <a:gd name="T3" fmla="*/ 0 h 11"/>
                  <a:gd name="T4" fmla="*/ 0 w 21"/>
                  <a:gd name="T5" fmla="*/ 0 h 11"/>
                  <a:gd name="T6" fmla="*/ 0 w 21"/>
                  <a:gd name="T7" fmla="*/ 0 h 11"/>
                  <a:gd name="T8" fmla="*/ 0 w 21"/>
                  <a:gd name="T9" fmla="*/ 0 h 11"/>
                  <a:gd name="T10" fmla="*/ 0 w 21"/>
                  <a:gd name="T11" fmla="*/ 0 h 11"/>
                  <a:gd name="T12" fmla="*/ 0 w 21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1"/>
                  <a:gd name="T23" fmla="*/ 21 w 21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1">
                    <a:moveTo>
                      <a:pt x="10" y="0"/>
                    </a:moveTo>
                    <a:lnTo>
                      <a:pt x="0" y="6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2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0" name="Freeform 2124"/>
              <p:cNvSpPr>
                <a:spLocks/>
              </p:cNvSpPr>
              <p:nvPr/>
            </p:nvSpPr>
            <p:spPr bwMode="auto">
              <a:xfrm>
                <a:off x="1482" y="1083"/>
                <a:ext cx="8" cy="4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4"/>
                  <a:gd name="T20" fmla="*/ 23 w 23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4">
                    <a:moveTo>
                      <a:pt x="1" y="3"/>
                    </a:moveTo>
                    <a:lnTo>
                      <a:pt x="0" y="10"/>
                    </a:lnTo>
                    <a:lnTo>
                      <a:pt x="11" y="14"/>
                    </a:lnTo>
                    <a:lnTo>
                      <a:pt x="23" y="7"/>
                    </a:lnTo>
                    <a:lnTo>
                      <a:pt x="2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1" name="Freeform 2125"/>
              <p:cNvSpPr>
                <a:spLocks/>
              </p:cNvSpPr>
              <p:nvPr/>
            </p:nvSpPr>
            <p:spPr bwMode="auto">
              <a:xfrm>
                <a:off x="1483" y="1082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w 2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2"/>
                  <a:gd name="T23" fmla="*/ 21 w 2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2">
                    <a:moveTo>
                      <a:pt x="10" y="0"/>
                    </a:moveTo>
                    <a:lnTo>
                      <a:pt x="0" y="5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9"/>
                    </a:lnTo>
                    <a:lnTo>
                      <a:pt x="21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2" name="Freeform 2126"/>
              <p:cNvSpPr>
                <a:spLocks/>
              </p:cNvSpPr>
              <p:nvPr/>
            </p:nvSpPr>
            <p:spPr bwMode="auto">
              <a:xfrm>
                <a:off x="1490" y="1080"/>
                <a:ext cx="9" cy="6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0 h 16"/>
                  <a:gd name="T4" fmla="*/ 0 w 25"/>
                  <a:gd name="T5" fmla="*/ 0 h 16"/>
                  <a:gd name="T6" fmla="*/ 0 w 25"/>
                  <a:gd name="T7" fmla="*/ 0 h 16"/>
                  <a:gd name="T8" fmla="*/ 0 w 25"/>
                  <a:gd name="T9" fmla="*/ 0 h 16"/>
                  <a:gd name="T10" fmla="*/ 0 w 2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6"/>
                  <a:gd name="T20" fmla="*/ 25 w 2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6">
                    <a:moveTo>
                      <a:pt x="3" y="5"/>
                    </a:moveTo>
                    <a:lnTo>
                      <a:pt x="0" y="11"/>
                    </a:lnTo>
                    <a:lnTo>
                      <a:pt x="14" y="16"/>
                    </a:lnTo>
                    <a:lnTo>
                      <a:pt x="25" y="7"/>
                    </a:lnTo>
                    <a:lnTo>
                      <a:pt x="24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3" name="Freeform 2127"/>
              <p:cNvSpPr>
                <a:spLocks/>
              </p:cNvSpPr>
              <p:nvPr/>
            </p:nvSpPr>
            <p:spPr bwMode="auto">
              <a:xfrm>
                <a:off x="1491" y="1080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w 2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2"/>
                  <a:gd name="T23" fmla="*/ 21 w 2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2">
                    <a:moveTo>
                      <a:pt x="11" y="0"/>
                    </a:moveTo>
                    <a:lnTo>
                      <a:pt x="0" y="6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2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4" name="Freeform 2128"/>
              <p:cNvSpPr>
                <a:spLocks/>
              </p:cNvSpPr>
              <p:nvPr/>
            </p:nvSpPr>
            <p:spPr bwMode="auto">
              <a:xfrm>
                <a:off x="1486" y="1084"/>
                <a:ext cx="9" cy="5"/>
              </a:xfrm>
              <a:custGeom>
                <a:avLst/>
                <a:gdLst>
                  <a:gd name="T0" fmla="*/ 0 w 27"/>
                  <a:gd name="T1" fmla="*/ 0 h 15"/>
                  <a:gd name="T2" fmla="*/ 0 w 27"/>
                  <a:gd name="T3" fmla="*/ 0 h 15"/>
                  <a:gd name="T4" fmla="*/ 0 w 27"/>
                  <a:gd name="T5" fmla="*/ 0 h 15"/>
                  <a:gd name="T6" fmla="*/ 0 w 27"/>
                  <a:gd name="T7" fmla="*/ 0 h 15"/>
                  <a:gd name="T8" fmla="*/ 0 w 27"/>
                  <a:gd name="T9" fmla="*/ 0 h 15"/>
                  <a:gd name="T10" fmla="*/ 0 w 2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5"/>
                  <a:gd name="T20" fmla="*/ 27 w 2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5">
                    <a:moveTo>
                      <a:pt x="3" y="5"/>
                    </a:moveTo>
                    <a:lnTo>
                      <a:pt x="0" y="10"/>
                    </a:lnTo>
                    <a:lnTo>
                      <a:pt x="13" y="15"/>
                    </a:lnTo>
                    <a:lnTo>
                      <a:pt x="27" y="6"/>
                    </a:lnTo>
                    <a:lnTo>
                      <a:pt x="24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5" name="Freeform 2129"/>
              <p:cNvSpPr>
                <a:spLocks/>
              </p:cNvSpPr>
              <p:nvPr/>
            </p:nvSpPr>
            <p:spPr bwMode="auto">
              <a:xfrm>
                <a:off x="1487" y="1083"/>
                <a:ext cx="7" cy="4"/>
              </a:xfrm>
              <a:custGeom>
                <a:avLst/>
                <a:gdLst>
                  <a:gd name="T0" fmla="*/ 0 w 21"/>
                  <a:gd name="T1" fmla="*/ 0 h 13"/>
                  <a:gd name="T2" fmla="*/ 0 w 21"/>
                  <a:gd name="T3" fmla="*/ 0 h 13"/>
                  <a:gd name="T4" fmla="*/ 0 w 21"/>
                  <a:gd name="T5" fmla="*/ 0 h 13"/>
                  <a:gd name="T6" fmla="*/ 0 w 21"/>
                  <a:gd name="T7" fmla="*/ 0 h 13"/>
                  <a:gd name="T8" fmla="*/ 0 w 21"/>
                  <a:gd name="T9" fmla="*/ 0 h 13"/>
                  <a:gd name="T10" fmla="*/ 0 w 21"/>
                  <a:gd name="T11" fmla="*/ 0 h 13"/>
                  <a:gd name="T12" fmla="*/ 0 w 21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10" y="0"/>
                    </a:moveTo>
                    <a:lnTo>
                      <a:pt x="0" y="8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2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6" name="Freeform 2130"/>
              <p:cNvSpPr>
                <a:spLocks/>
              </p:cNvSpPr>
              <p:nvPr/>
            </p:nvSpPr>
            <p:spPr bwMode="auto">
              <a:xfrm>
                <a:off x="1495" y="1082"/>
                <a:ext cx="8" cy="5"/>
              </a:xfrm>
              <a:custGeom>
                <a:avLst/>
                <a:gdLst>
                  <a:gd name="T0" fmla="*/ 0 w 24"/>
                  <a:gd name="T1" fmla="*/ 0 h 14"/>
                  <a:gd name="T2" fmla="*/ 0 w 24"/>
                  <a:gd name="T3" fmla="*/ 0 h 14"/>
                  <a:gd name="T4" fmla="*/ 0 w 24"/>
                  <a:gd name="T5" fmla="*/ 0 h 14"/>
                  <a:gd name="T6" fmla="*/ 0 w 24"/>
                  <a:gd name="T7" fmla="*/ 0 h 14"/>
                  <a:gd name="T8" fmla="*/ 0 w 24"/>
                  <a:gd name="T9" fmla="*/ 0 h 14"/>
                  <a:gd name="T10" fmla="*/ 0 w 2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1" y="3"/>
                    </a:moveTo>
                    <a:lnTo>
                      <a:pt x="0" y="11"/>
                    </a:lnTo>
                    <a:lnTo>
                      <a:pt x="13" y="14"/>
                    </a:lnTo>
                    <a:lnTo>
                      <a:pt x="24" y="5"/>
                    </a:lnTo>
                    <a:lnTo>
                      <a:pt x="23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7" name="Freeform 2131"/>
              <p:cNvSpPr>
                <a:spLocks/>
              </p:cNvSpPr>
              <p:nvPr/>
            </p:nvSpPr>
            <p:spPr bwMode="auto">
              <a:xfrm>
                <a:off x="1490" y="1086"/>
                <a:ext cx="9" cy="4"/>
              </a:xfrm>
              <a:custGeom>
                <a:avLst/>
                <a:gdLst>
                  <a:gd name="T0" fmla="*/ 0 w 25"/>
                  <a:gd name="T1" fmla="*/ 0 h 14"/>
                  <a:gd name="T2" fmla="*/ 0 w 25"/>
                  <a:gd name="T3" fmla="*/ 0 h 14"/>
                  <a:gd name="T4" fmla="*/ 0 w 25"/>
                  <a:gd name="T5" fmla="*/ 0 h 14"/>
                  <a:gd name="T6" fmla="*/ 0 w 25"/>
                  <a:gd name="T7" fmla="*/ 0 h 14"/>
                  <a:gd name="T8" fmla="*/ 0 w 25"/>
                  <a:gd name="T9" fmla="*/ 0 h 14"/>
                  <a:gd name="T10" fmla="*/ 0 w 2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4"/>
                  <a:gd name="T20" fmla="*/ 25 w 2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4">
                    <a:moveTo>
                      <a:pt x="3" y="3"/>
                    </a:moveTo>
                    <a:lnTo>
                      <a:pt x="0" y="10"/>
                    </a:lnTo>
                    <a:lnTo>
                      <a:pt x="14" y="14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8" name="Freeform 2132"/>
              <p:cNvSpPr>
                <a:spLocks/>
              </p:cNvSpPr>
              <p:nvPr/>
            </p:nvSpPr>
            <p:spPr bwMode="auto">
              <a:xfrm>
                <a:off x="1495" y="1081"/>
                <a:ext cx="8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w 2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5"/>
                  <a:gd name="T23" fmla="*/ 22 w 2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5">
                    <a:moveTo>
                      <a:pt x="12" y="0"/>
                    </a:moveTo>
                    <a:lnTo>
                      <a:pt x="0" y="7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12" y="10"/>
                    </a:lnTo>
                    <a:lnTo>
                      <a:pt x="2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49" name="Freeform 2133"/>
              <p:cNvSpPr>
                <a:spLocks/>
              </p:cNvSpPr>
              <p:nvPr/>
            </p:nvSpPr>
            <p:spPr bwMode="auto">
              <a:xfrm>
                <a:off x="1491" y="1084"/>
                <a:ext cx="8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w 2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5"/>
                  <a:gd name="T23" fmla="*/ 22 w 2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5">
                    <a:moveTo>
                      <a:pt x="11" y="0"/>
                    </a:moveTo>
                    <a:lnTo>
                      <a:pt x="0" y="8"/>
                    </a:lnTo>
                    <a:lnTo>
                      <a:pt x="11" y="10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22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0" name="Freeform 2134"/>
              <p:cNvSpPr>
                <a:spLocks/>
              </p:cNvSpPr>
              <p:nvPr/>
            </p:nvSpPr>
            <p:spPr bwMode="auto">
              <a:xfrm>
                <a:off x="1507" y="1086"/>
                <a:ext cx="9" cy="5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w 2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6"/>
                  <a:gd name="T20" fmla="*/ 26 w 2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6">
                    <a:moveTo>
                      <a:pt x="1" y="3"/>
                    </a:moveTo>
                    <a:lnTo>
                      <a:pt x="0" y="10"/>
                    </a:lnTo>
                    <a:lnTo>
                      <a:pt x="13" y="16"/>
                    </a:lnTo>
                    <a:lnTo>
                      <a:pt x="26" y="5"/>
                    </a:lnTo>
                    <a:lnTo>
                      <a:pt x="23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1" name="Freeform 2135"/>
              <p:cNvSpPr>
                <a:spLocks/>
              </p:cNvSpPr>
              <p:nvPr/>
            </p:nvSpPr>
            <p:spPr bwMode="auto">
              <a:xfrm>
                <a:off x="1507" y="1084"/>
                <a:ext cx="8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w 2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5"/>
                  <a:gd name="T23" fmla="*/ 22 w 2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5">
                    <a:moveTo>
                      <a:pt x="12" y="0"/>
                    </a:moveTo>
                    <a:lnTo>
                      <a:pt x="0" y="8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0"/>
                    </a:lnTo>
                    <a:lnTo>
                      <a:pt x="22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2" name="Freeform 2136"/>
              <p:cNvSpPr>
                <a:spLocks/>
              </p:cNvSpPr>
              <p:nvPr/>
            </p:nvSpPr>
            <p:spPr bwMode="auto">
              <a:xfrm>
                <a:off x="1511" y="1087"/>
                <a:ext cx="9" cy="5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w 2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6"/>
                  <a:gd name="T20" fmla="*/ 26 w 2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6">
                    <a:moveTo>
                      <a:pt x="1" y="3"/>
                    </a:moveTo>
                    <a:lnTo>
                      <a:pt x="0" y="12"/>
                    </a:lnTo>
                    <a:lnTo>
                      <a:pt x="14" y="16"/>
                    </a:lnTo>
                    <a:lnTo>
                      <a:pt x="26" y="6"/>
                    </a:lnTo>
                    <a:lnTo>
                      <a:pt x="25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3" name="Freeform 2137"/>
              <p:cNvSpPr>
                <a:spLocks/>
              </p:cNvSpPr>
              <p:nvPr/>
            </p:nvSpPr>
            <p:spPr bwMode="auto">
              <a:xfrm>
                <a:off x="1512" y="1086"/>
                <a:ext cx="8" cy="5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0 w 24"/>
                  <a:gd name="T9" fmla="*/ 0 h 16"/>
                  <a:gd name="T10" fmla="*/ 0 w 24"/>
                  <a:gd name="T11" fmla="*/ 0 h 16"/>
                  <a:gd name="T12" fmla="*/ 0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12" y="0"/>
                    </a:moveTo>
                    <a:lnTo>
                      <a:pt x="0" y="7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13" y="10"/>
                    </a:lnTo>
                    <a:lnTo>
                      <a:pt x="24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4" name="Freeform 2138"/>
              <p:cNvSpPr>
                <a:spLocks/>
              </p:cNvSpPr>
              <p:nvPr/>
            </p:nvSpPr>
            <p:spPr bwMode="auto">
              <a:xfrm>
                <a:off x="1516" y="1088"/>
                <a:ext cx="9" cy="6"/>
              </a:xfrm>
              <a:custGeom>
                <a:avLst/>
                <a:gdLst>
                  <a:gd name="T0" fmla="*/ 0 w 27"/>
                  <a:gd name="T1" fmla="*/ 0 h 16"/>
                  <a:gd name="T2" fmla="*/ 0 w 27"/>
                  <a:gd name="T3" fmla="*/ 0 h 16"/>
                  <a:gd name="T4" fmla="*/ 0 w 27"/>
                  <a:gd name="T5" fmla="*/ 0 h 16"/>
                  <a:gd name="T6" fmla="*/ 0 w 27"/>
                  <a:gd name="T7" fmla="*/ 0 h 16"/>
                  <a:gd name="T8" fmla="*/ 0 w 27"/>
                  <a:gd name="T9" fmla="*/ 0 h 16"/>
                  <a:gd name="T10" fmla="*/ 0 w 2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6"/>
                  <a:gd name="T20" fmla="*/ 27 w 2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6">
                    <a:moveTo>
                      <a:pt x="2" y="3"/>
                    </a:moveTo>
                    <a:lnTo>
                      <a:pt x="0" y="12"/>
                    </a:lnTo>
                    <a:lnTo>
                      <a:pt x="14" y="16"/>
                    </a:lnTo>
                    <a:lnTo>
                      <a:pt x="27" y="8"/>
                    </a:lnTo>
                    <a:lnTo>
                      <a:pt x="24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5" name="Freeform 2139"/>
              <p:cNvSpPr>
                <a:spLocks/>
              </p:cNvSpPr>
              <p:nvPr/>
            </p:nvSpPr>
            <p:spPr bwMode="auto">
              <a:xfrm>
                <a:off x="1517" y="1087"/>
                <a:ext cx="7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w 2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5"/>
                  <a:gd name="T23" fmla="*/ 22 w 2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5">
                    <a:moveTo>
                      <a:pt x="10" y="0"/>
                    </a:moveTo>
                    <a:lnTo>
                      <a:pt x="0" y="6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12" y="11"/>
                    </a:lnTo>
                    <a:lnTo>
                      <a:pt x="2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6" name="Freeform 2140"/>
              <p:cNvSpPr>
                <a:spLocks/>
              </p:cNvSpPr>
              <p:nvPr/>
            </p:nvSpPr>
            <p:spPr bwMode="auto">
              <a:xfrm>
                <a:off x="1521" y="1090"/>
                <a:ext cx="8" cy="5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w 2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6"/>
                  <a:gd name="T20" fmla="*/ 26 w 2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6">
                    <a:moveTo>
                      <a:pt x="1" y="4"/>
                    </a:moveTo>
                    <a:lnTo>
                      <a:pt x="0" y="11"/>
                    </a:lnTo>
                    <a:lnTo>
                      <a:pt x="14" y="16"/>
                    </a:lnTo>
                    <a:lnTo>
                      <a:pt x="26" y="6"/>
                    </a:lnTo>
                    <a:lnTo>
                      <a:pt x="24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7" name="Freeform 2141"/>
              <p:cNvSpPr>
                <a:spLocks/>
              </p:cNvSpPr>
              <p:nvPr/>
            </p:nvSpPr>
            <p:spPr bwMode="auto">
              <a:xfrm>
                <a:off x="1521" y="1089"/>
                <a:ext cx="8" cy="5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w 2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4"/>
                  <a:gd name="T23" fmla="*/ 23 w 2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4">
                    <a:moveTo>
                      <a:pt x="12" y="0"/>
                    </a:moveTo>
                    <a:lnTo>
                      <a:pt x="0" y="7"/>
                    </a:lnTo>
                    <a:lnTo>
                      <a:pt x="12" y="11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23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8" name="Freeform 2142"/>
              <p:cNvSpPr>
                <a:spLocks/>
              </p:cNvSpPr>
              <p:nvPr/>
            </p:nvSpPr>
            <p:spPr bwMode="auto">
              <a:xfrm>
                <a:off x="1503" y="1089"/>
                <a:ext cx="8" cy="5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0 h 16"/>
                  <a:gd name="T4" fmla="*/ 0 w 25"/>
                  <a:gd name="T5" fmla="*/ 0 h 16"/>
                  <a:gd name="T6" fmla="*/ 0 w 25"/>
                  <a:gd name="T7" fmla="*/ 0 h 16"/>
                  <a:gd name="T8" fmla="*/ 0 w 25"/>
                  <a:gd name="T9" fmla="*/ 0 h 16"/>
                  <a:gd name="T10" fmla="*/ 0 w 2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6"/>
                  <a:gd name="T20" fmla="*/ 25 w 2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6">
                    <a:moveTo>
                      <a:pt x="0" y="6"/>
                    </a:moveTo>
                    <a:lnTo>
                      <a:pt x="0" y="11"/>
                    </a:lnTo>
                    <a:lnTo>
                      <a:pt x="13" y="16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59" name="Freeform 2143"/>
              <p:cNvSpPr>
                <a:spLocks/>
              </p:cNvSpPr>
              <p:nvPr/>
            </p:nvSpPr>
            <p:spPr bwMode="auto">
              <a:xfrm>
                <a:off x="1507" y="1091"/>
                <a:ext cx="10" cy="5"/>
              </a:xfrm>
              <a:custGeom>
                <a:avLst/>
                <a:gdLst>
                  <a:gd name="T0" fmla="*/ 0 w 28"/>
                  <a:gd name="T1" fmla="*/ 0 h 16"/>
                  <a:gd name="T2" fmla="*/ 0 w 28"/>
                  <a:gd name="T3" fmla="*/ 0 h 16"/>
                  <a:gd name="T4" fmla="*/ 0 w 28"/>
                  <a:gd name="T5" fmla="*/ 0 h 16"/>
                  <a:gd name="T6" fmla="*/ 0 w 28"/>
                  <a:gd name="T7" fmla="*/ 0 h 16"/>
                  <a:gd name="T8" fmla="*/ 0 w 28"/>
                  <a:gd name="T9" fmla="*/ 0 h 16"/>
                  <a:gd name="T10" fmla="*/ 0 w 28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6"/>
                  <a:gd name="T20" fmla="*/ 28 w 2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6">
                    <a:moveTo>
                      <a:pt x="2" y="4"/>
                    </a:moveTo>
                    <a:lnTo>
                      <a:pt x="0" y="11"/>
                    </a:lnTo>
                    <a:lnTo>
                      <a:pt x="15" y="16"/>
                    </a:lnTo>
                    <a:lnTo>
                      <a:pt x="28" y="7"/>
                    </a:lnTo>
                    <a:lnTo>
                      <a:pt x="25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0" name="Freeform 2144"/>
              <p:cNvSpPr>
                <a:spLocks/>
              </p:cNvSpPr>
              <p:nvPr/>
            </p:nvSpPr>
            <p:spPr bwMode="auto">
              <a:xfrm>
                <a:off x="1512" y="1093"/>
                <a:ext cx="9" cy="5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w 2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6"/>
                  <a:gd name="T20" fmla="*/ 26 w 2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6">
                    <a:moveTo>
                      <a:pt x="1" y="3"/>
                    </a:moveTo>
                    <a:lnTo>
                      <a:pt x="0" y="11"/>
                    </a:lnTo>
                    <a:lnTo>
                      <a:pt x="13" y="16"/>
                    </a:lnTo>
                    <a:lnTo>
                      <a:pt x="26" y="6"/>
                    </a:lnTo>
                    <a:lnTo>
                      <a:pt x="23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1" name="Freeform 2145"/>
              <p:cNvSpPr>
                <a:spLocks/>
              </p:cNvSpPr>
              <p:nvPr/>
            </p:nvSpPr>
            <p:spPr bwMode="auto">
              <a:xfrm>
                <a:off x="1499" y="1093"/>
                <a:ext cx="8" cy="5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w 2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6"/>
                  <a:gd name="T20" fmla="*/ 26 w 2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6">
                    <a:moveTo>
                      <a:pt x="0" y="5"/>
                    </a:moveTo>
                    <a:lnTo>
                      <a:pt x="0" y="12"/>
                    </a:lnTo>
                    <a:lnTo>
                      <a:pt x="15" y="16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2" name="Freeform 2146"/>
              <p:cNvSpPr>
                <a:spLocks/>
              </p:cNvSpPr>
              <p:nvPr/>
            </p:nvSpPr>
            <p:spPr bwMode="auto">
              <a:xfrm>
                <a:off x="1503" y="1095"/>
                <a:ext cx="9" cy="5"/>
              </a:xfrm>
              <a:custGeom>
                <a:avLst/>
                <a:gdLst>
                  <a:gd name="T0" fmla="*/ 0 w 28"/>
                  <a:gd name="T1" fmla="*/ 0 h 16"/>
                  <a:gd name="T2" fmla="*/ 0 w 28"/>
                  <a:gd name="T3" fmla="*/ 0 h 16"/>
                  <a:gd name="T4" fmla="*/ 0 w 28"/>
                  <a:gd name="T5" fmla="*/ 0 h 16"/>
                  <a:gd name="T6" fmla="*/ 0 w 28"/>
                  <a:gd name="T7" fmla="*/ 0 h 16"/>
                  <a:gd name="T8" fmla="*/ 0 w 28"/>
                  <a:gd name="T9" fmla="*/ 0 h 16"/>
                  <a:gd name="T10" fmla="*/ 0 w 28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6"/>
                  <a:gd name="T20" fmla="*/ 28 w 2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6">
                    <a:moveTo>
                      <a:pt x="3" y="5"/>
                    </a:moveTo>
                    <a:lnTo>
                      <a:pt x="0" y="12"/>
                    </a:lnTo>
                    <a:lnTo>
                      <a:pt x="15" y="16"/>
                    </a:lnTo>
                    <a:lnTo>
                      <a:pt x="28" y="8"/>
                    </a:lnTo>
                    <a:lnTo>
                      <a:pt x="25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3" name="Freeform 2147"/>
              <p:cNvSpPr>
                <a:spLocks/>
              </p:cNvSpPr>
              <p:nvPr/>
            </p:nvSpPr>
            <p:spPr bwMode="auto">
              <a:xfrm>
                <a:off x="1508" y="1096"/>
                <a:ext cx="9" cy="6"/>
              </a:xfrm>
              <a:custGeom>
                <a:avLst/>
                <a:gdLst>
                  <a:gd name="T0" fmla="*/ 0 w 27"/>
                  <a:gd name="T1" fmla="*/ 0 h 16"/>
                  <a:gd name="T2" fmla="*/ 0 w 27"/>
                  <a:gd name="T3" fmla="*/ 0 h 16"/>
                  <a:gd name="T4" fmla="*/ 0 w 27"/>
                  <a:gd name="T5" fmla="*/ 0 h 16"/>
                  <a:gd name="T6" fmla="*/ 0 w 27"/>
                  <a:gd name="T7" fmla="*/ 0 h 16"/>
                  <a:gd name="T8" fmla="*/ 0 w 27"/>
                  <a:gd name="T9" fmla="*/ 0 h 16"/>
                  <a:gd name="T10" fmla="*/ 0 w 2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6"/>
                  <a:gd name="T20" fmla="*/ 27 w 2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6">
                    <a:moveTo>
                      <a:pt x="1" y="4"/>
                    </a:moveTo>
                    <a:lnTo>
                      <a:pt x="0" y="11"/>
                    </a:lnTo>
                    <a:lnTo>
                      <a:pt x="16" y="16"/>
                    </a:lnTo>
                    <a:lnTo>
                      <a:pt x="27" y="7"/>
                    </a:lnTo>
                    <a:lnTo>
                      <a:pt x="26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4" name="Freeform 2148"/>
              <p:cNvSpPr>
                <a:spLocks/>
              </p:cNvSpPr>
              <p:nvPr/>
            </p:nvSpPr>
            <p:spPr bwMode="auto">
              <a:xfrm>
                <a:off x="1494" y="1097"/>
                <a:ext cx="10" cy="5"/>
              </a:xfrm>
              <a:custGeom>
                <a:avLst/>
                <a:gdLst>
                  <a:gd name="T0" fmla="*/ 0 w 28"/>
                  <a:gd name="T1" fmla="*/ 0 h 16"/>
                  <a:gd name="T2" fmla="*/ 0 w 28"/>
                  <a:gd name="T3" fmla="*/ 0 h 16"/>
                  <a:gd name="T4" fmla="*/ 0 w 28"/>
                  <a:gd name="T5" fmla="*/ 0 h 16"/>
                  <a:gd name="T6" fmla="*/ 0 w 28"/>
                  <a:gd name="T7" fmla="*/ 0 h 16"/>
                  <a:gd name="T8" fmla="*/ 0 w 28"/>
                  <a:gd name="T9" fmla="*/ 0 h 16"/>
                  <a:gd name="T10" fmla="*/ 0 w 28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6"/>
                  <a:gd name="T20" fmla="*/ 28 w 2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6">
                    <a:moveTo>
                      <a:pt x="2" y="4"/>
                    </a:moveTo>
                    <a:lnTo>
                      <a:pt x="0" y="12"/>
                    </a:lnTo>
                    <a:lnTo>
                      <a:pt x="15" y="16"/>
                    </a:lnTo>
                    <a:lnTo>
                      <a:pt x="28" y="7"/>
                    </a:lnTo>
                    <a:lnTo>
                      <a:pt x="25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5" name="Freeform 2149"/>
              <p:cNvSpPr>
                <a:spLocks/>
              </p:cNvSpPr>
              <p:nvPr/>
            </p:nvSpPr>
            <p:spPr bwMode="auto">
              <a:xfrm>
                <a:off x="1499" y="1099"/>
                <a:ext cx="9" cy="5"/>
              </a:xfrm>
              <a:custGeom>
                <a:avLst/>
                <a:gdLst>
                  <a:gd name="T0" fmla="*/ 0 w 27"/>
                  <a:gd name="T1" fmla="*/ 0 h 16"/>
                  <a:gd name="T2" fmla="*/ 0 w 27"/>
                  <a:gd name="T3" fmla="*/ 0 h 16"/>
                  <a:gd name="T4" fmla="*/ 0 w 27"/>
                  <a:gd name="T5" fmla="*/ 0 h 16"/>
                  <a:gd name="T6" fmla="*/ 0 w 27"/>
                  <a:gd name="T7" fmla="*/ 0 h 16"/>
                  <a:gd name="T8" fmla="*/ 0 w 27"/>
                  <a:gd name="T9" fmla="*/ 0 h 16"/>
                  <a:gd name="T10" fmla="*/ 0 w 2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6"/>
                  <a:gd name="T20" fmla="*/ 27 w 2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6">
                    <a:moveTo>
                      <a:pt x="1" y="4"/>
                    </a:moveTo>
                    <a:lnTo>
                      <a:pt x="0" y="12"/>
                    </a:lnTo>
                    <a:lnTo>
                      <a:pt x="14" y="16"/>
                    </a:lnTo>
                    <a:lnTo>
                      <a:pt x="27" y="7"/>
                    </a:lnTo>
                    <a:lnTo>
                      <a:pt x="24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6" name="Freeform 2150"/>
              <p:cNvSpPr>
                <a:spLocks/>
              </p:cNvSpPr>
              <p:nvPr/>
            </p:nvSpPr>
            <p:spPr bwMode="auto">
              <a:xfrm>
                <a:off x="1504" y="1100"/>
                <a:ext cx="9" cy="5"/>
              </a:xfrm>
              <a:custGeom>
                <a:avLst/>
                <a:gdLst>
                  <a:gd name="T0" fmla="*/ 0 w 28"/>
                  <a:gd name="T1" fmla="*/ 0 h 16"/>
                  <a:gd name="T2" fmla="*/ 0 w 28"/>
                  <a:gd name="T3" fmla="*/ 0 h 16"/>
                  <a:gd name="T4" fmla="*/ 0 w 28"/>
                  <a:gd name="T5" fmla="*/ 0 h 16"/>
                  <a:gd name="T6" fmla="*/ 0 w 28"/>
                  <a:gd name="T7" fmla="*/ 0 h 16"/>
                  <a:gd name="T8" fmla="*/ 0 w 28"/>
                  <a:gd name="T9" fmla="*/ 0 h 16"/>
                  <a:gd name="T10" fmla="*/ 0 w 28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6"/>
                  <a:gd name="T20" fmla="*/ 28 w 2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6">
                    <a:moveTo>
                      <a:pt x="2" y="5"/>
                    </a:moveTo>
                    <a:lnTo>
                      <a:pt x="0" y="12"/>
                    </a:lnTo>
                    <a:lnTo>
                      <a:pt x="16" y="16"/>
                    </a:lnTo>
                    <a:lnTo>
                      <a:pt x="28" y="8"/>
                    </a:lnTo>
                    <a:lnTo>
                      <a:pt x="26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7" name="Freeform 2151"/>
              <p:cNvSpPr>
                <a:spLocks/>
              </p:cNvSpPr>
              <p:nvPr/>
            </p:nvSpPr>
            <p:spPr bwMode="auto">
              <a:xfrm>
                <a:off x="1514" y="1094"/>
                <a:ext cx="12" cy="9"/>
              </a:xfrm>
              <a:custGeom>
                <a:avLst/>
                <a:gdLst>
                  <a:gd name="T0" fmla="*/ 0 w 37"/>
                  <a:gd name="T1" fmla="*/ 0 h 25"/>
                  <a:gd name="T2" fmla="*/ 0 w 37"/>
                  <a:gd name="T3" fmla="*/ 0 h 25"/>
                  <a:gd name="T4" fmla="*/ 0 w 37"/>
                  <a:gd name="T5" fmla="*/ 0 h 25"/>
                  <a:gd name="T6" fmla="*/ 0 w 37"/>
                  <a:gd name="T7" fmla="*/ 0 h 25"/>
                  <a:gd name="T8" fmla="*/ 0 w 37"/>
                  <a:gd name="T9" fmla="*/ 0 h 25"/>
                  <a:gd name="T10" fmla="*/ 0 w 3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5"/>
                  <a:gd name="T20" fmla="*/ 37 w 3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5">
                    <a:moveTo>
                      <a:pt x="0" y="14"/>
                    </a:moveTo>
                    <a:lnTo>
                      <a:pt x="0" y="20"/>
                    </a:lnTo>
                    <a:lnTo>
                      <a:pt x="15" y="25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8" name="Freeform 2152"/>
              <p:cNvSpPr>
                <a:spLocks/>
              </p:cNvSpPr>
              <p:nvPr/>
            </p:nvSpPr>
            <p:spPr bwMode="auto">
              <a:xfrm>
                <a:off x="1514" y="1093"/>
                <a:ext cx="11" cy="9"/>
              </a:xfrm>
              <a:custGeom>
                <a:avLst/>
                <a:gdLst>
                  <a:gd name="T0" fmla="*/ 0 w 35"/>
                  <a:gd name="T1" fmla="*/ 0 h 27"/>
                  <a:gd name="T2" fmla="*/ 0 w 35"/>
                  <a:gd name="T3" fmla="*/ 0 h 27"/>
                  <a:gd name="T4" fmla="*/ 0 w 35"/>
                  <a:gd name="T5" fmla="*/ 0 h 27"/>
                  <a:gd name="T6" fmla="*/ 0 w 35"/>
                  <a:gd name="T7" fmla="*/ 0 h 27"/>
                  <a:gd name="T8" fmla="*/ 0 w 35"/>
                  <a:gd name="T9" fmla="*/ 0 h 27"/>
                  <a:gd name="T10" fmla="*/ 0 w 35"/>
                  <a:gd name="T11" fmla="*/ 0 h 27"/>
                  <a:gd name="T12" fmla="*/ 0 w 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7"/>
                  <a:gd name="T23" fmla="*/ 35 w 3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7">
                    <a:moveTo>
                      <a:pt x="23" y="0"/>
                    </a:moveTo>
                    <a:lnTo>
                      <a:pt x="0" y="21"/>
                    </a:lnTo>
                    <a:lnTo>
                      <a:pt x="12" y="24"/>
                    </a:lnTo>
                    <a:lnTo>
                      <a:pt x="13" y="27"/>
                    </a:lnTo>
                    <a:lnTo>
                      <a:pt x="13" y="24"/>
                    </a:lnTo>
                    <a:lnTo>
                      <a:pt x="35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69" name="Freeform 2153"/>
              <p:cNvSpPr>
                <a:spLocks/>
              </p:cNvSpPr>
              <p:nvPr/>
            </p:nvSpPr>
            <p:spPr bwMode="auto">
              <a:xfrm>
                <a:off x="1490" y="1102"/>
                <a:ext cx="15" cy="6"/>
              </a:xfrm>
              <a:custGeom>
                <a:avLst/>
                <a:gdLst>
                  <a:gd name="T0" fmla="*/ 0 w 43"/>
                  <a:gd name="T1" fmla="*/ 0 h 19"/>
                  <a:gd name="T2" fmla="*/ 0 w 43"/>
                  <a:gd name="T3" fmla="*/ 0 h 19"/>
                  <a:gd name="T4" fmla="*/ 0 w 43"/>
                  <a:gd name="T5" fmla="*/ 0 h 19"/>
                  <a:gd name="T6" fmla="*/ 0 w 43"/>
                  <a:gd name="T7" fmla="*/ 0 h 19"/>
                  <a:gd name="T8" fmla="*/ 0 w 43"/>
                  <a:gd name="T9" fmla="*/ 0 h 19"/>
                  <a:gd name="T10" fmla="*/ 0 w 43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9"/>
                  <a:gd name="T20" fmla="*/ 43 w 4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9">
                    <a:moveTo>
                      <a:pt x="2" y="0"/>
                    </a:moveTo>
                    <a:lnTo>
                      <a:pt x="0" y="7"/>
                    </a:lnTo>
                    <a:lnTo>
                      <a:pt x="31" y="19"/>
                    </a:lnTo>
                    <a:lnTo>
                      <a:pt x="43" y="10"/>
                    </a:lnTo>
                    <a:lnTo>
                      <a:pt x="4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0" name="Freeform 2154"/>
              <p:cNvSpPr>
                <a:spLocks/>
              </p:cNvSpPr>
              <p:nvPr/>
            </p:nvSpPr>
            <p:spPr bwMode="auto">
              <a:xfrm>
                <a:off x="1500" y="1104"/>
                <a:ext cx="9" cy="5"/>
              </a:xfrm>
              <a:custGeom>
                <a:avLst/>
                <a:gdLst>
                  <a:gd name="T0" fmla="*/ 0 w 27"/>
                  <a:gd name="T1" fmla="*/ 0 h 16"/>
                  <a:gd name="T2" fmla="*/ 0 w 27"/>
                  <a:gd name="T3" fmla="*/ 0 h 16"/>
                  <a:gd name="T4" fmla="*/ 0 w 27"/>
                  <a:gd name="T5" fmla="*/ 0 h 16"/>
                  <a:gd name="T6" fmla="*/ 0 w 27"/>
                  <a:gd name="T7" fmla="*/ 0 h 16"/>
                  <a:gd name="T8" fmla="*/ 0 w 27"/>
                  <a:gd name="T9" fmla="*/ 0 h 16"/>
                  <a:gd name="T10" fmla="*/ 0 w 2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6"/>
                  <a:gd name="T20" fmla="*/ 27 w 2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6">
                    <a:moveTo>
                      <a:pt x="1" y="4"/>
                    </a:moveTo>
                    <a:lnTo>
                      <a:pt x="0" y="12"/>
                    </a:lnTo>
                    <a:lnTo>
                      <a:pt x="16" y="16"/>
                    </a:lnTo>
                    <a:lnTo>
                      <a:pt x="27" y="9"/>
                    </a:lnTo>
                    <a:lnTo>
                      <a:pt x="26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1" name="Freeform 2155"/>
              <p:cNvSpPr>
                <a:spLocks/>
              </p:cNvSpPr>
              <p:nvPr/>
            </p:nvSpPr>
            <p:spPr bwMode="auto">
              <a:xfrm>
                <a:off x="1506" y="1102"/>
                <a:ext cx="13" cy="9"/>
              </a:xfrm>
              <a:custGeom>
                <a:avLst/>
                <a:gdLst>
                  <a:gd name="T0" fmla="*/ 0 w 39"/>
                  <a:gd name="T1" fmla="*/ 0 h 27"/>
                  <a:gd name="T2" fmla="*/ 0 w 39"/>
                  <a:gd name="T3" fmla="*/ 0 h 27"/>
                  <a:gd name="T4" fmla="*/ 0 w 39"/>
                  <a:gd name="T5" fmla="*/ 0 h 27"/>
                  <a:gd name="T6" fmla="*/ 0 w 39"/>
                  <a:gd name="T7" fmla="*/ 0 h 27"/>
                  <a:gd name="T8" fmla="*/ 0 w 39"/>
                  <a:gd name="T9" fmla="*/ 0 h 27"/>
                  <a:gd name="T10" fmla="*/ 0 w 39"/>
                  <a:gd name="T11" fmla="*/ 0 h 27"/>
                  <a:gd name="T12" fmla="*/ 0 w 39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7"/>
                  <a:gd name="T23" fmla="*/ 39 w 39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7">
                    <a:moveTo>
                      <a:pt x="1" y="16"/>
                    </a:moveTo>
                    <a:lnTo>
                      <a:pt x="0" y="23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39" y="5"/>
                    </a:lnTo>
                    <a:lnTo>
                      <a:pt x="37" y="0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2" name="Freeform 2156"/>
              <p:cNvSpPr>
                <a:spLocks/>
              </p:cNvSpPr>
              <p:nvPr/>
            </p:nvSpPr>
            <p:spPr bwMode="auto">
              <a:xfrm>
                <a:off x="1506" y="1101"/>
                <a:ext cx="12" cy="9"/>
              </a:xfrm>
              <a:custGeom>
                <a:avLst/>
                <a:gdLst>
                  <a:gd name="T0" fmla="*/ 0 w 36"/>
                  <a:gd name="T1" fmla="*/ 0 h 27"/>
                  <a:gd name="T2" fmla="*/ 0 w 36"/>
                  <a:gd name="T3" fmla="*/ 0 h 27"/>
                  <a:gd name="T4" fmla="*/ 0 w 36"/>
                  <a:gd name="T5" fmla="*/ 0 h 27"/>
                  <a:gd name="T6" fmla="*/ 0 w 36"/>
                  <a:gd name="T7" fmla="*/ 0 h 27"/>
                  <a:gd name="T8" fmla="*/ 0 w 36"/>
                  <a:gd name="T9" fmla="*/ 0 h 27"/>
                  <a:gd name="T10" fmla="*/ 0 w 36"/>
                  <a:gd name="T11" fmla="*/ 0 h 27"/>
                  <a:gd name="T12" fmla="*/ 0 w 36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7"/>
                  <a:gd name="T23" fmla="*/ 36 w 3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7">
                    <a:moveTo>
                      <a:pt x="23" y="0"/>
                    </a:moveTo>
                    <a:lnTo>
                      <a:pt x="0" y="19"/>
                    </a:lnTo>
                    <a:lnTo>
                      <a:pt x="12" y="23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36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3" name="Freeform 2157"/>
              <p:cNvSpPr>
                <a:spLocks/>
              </p:cNvSpPr>
              <p:nvPr/>
            </p:nvSpPr>
            <p:spPr bwMode="auto">
              <a:xfrm>
                <a:off x="1504" y="1088"/>
                <a:ext cx="7" cy="5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w 2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4"/>
                  <a:gd name="T23" fmla="*/ 23 w 2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4">
                    <a:moveTo>
                      <a:pt x="11" y="0"/>
                    </a:moveTo>
                    <a:lnTo>
                      <a:pt x="0" y="9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2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4" name="Freeform 2158"/>
              <p:cNvSpPr>
                <a:spLocks/>
              </p:cNvSpPr>
              <p:nvPr/>
            </p:nvSpPr>
            <p:spPr bwMode="auto">
              <a:xfrm>
                <a:off x="1508" y="1090"/>
                <a:ext cx="8" cy="4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w 2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3"/>
                  <a:gd name="T23" fmla="*/ 23 w 2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3">
                    <a:moveTo>
                      <a:pt x="11" y="0"/>
                    </a:moveTo>
                    <a:lnTo>
                      <a:pt x="0" y="7"/>
                    </a:lnTo>
                    <a:lnTo>
                      <a:pt x="10" y="10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23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5" name="Freeform 2159"/>
              <p:cNvSpPr>
                <a:spLocks/>
              </p:cNvSpPr>
              <p:nvPr/>
            </p:nvSpPr>
            <p:spPr bwMode="auto">
              <a:xfrm>
                <a:off x="1513" y="1091"/>
                <a:ext cx="7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w 2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5"/>
                  <a:gd name="T23" fmla="*/ 22 w 2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5">
                    <a:moveTo>
                      <a:pt x="12" y="0"/>
                    </a:moveTo>
                    <a:lnTo>
                      <a:pt x="0" y="7"/>
                    </a:lnTo>
                    <a:lnTo>
                      <a:pt x="12" y="10"/>
                    </a:lnTo>
                    <a:lnTo>
                      <a:pt x="12" y="15"/>
                    </a:lnTo>
                    <a:lnTo>
                      <a:pt x="12" y="10"/>
                    </a:lnTo>
                    <a:lnTo>
                      <a:pt x="2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6" name="Freeform 2160"/>
              <p:cNvSpPr>
                <a:spLocks/>
              </p:cNvSpPr>
              <p:nvPr/>
            </p:nvSpPr>
            <p:spPr bwMode="auto">
              <a:xfrm>
                <a:off x="1499" y="1092"/>
                <a:ext cx="8" cy="5"/>
              </a:xfrm>
              <a:custGeom>
                <a:avLst/>
                <a:gdLst>
                  <a:gd name="T0" fmla="*/ 0 w 25"/>
                  <a:gd name="T1" fmla="*/ 0 h 14"/>
                  <a:gd name="T2" fmla="*/ 0 w 25"/>
                  <a:gd name="T3" fmla="*/ 0 h 14"/>
                  <a:gd name="T4" fmla="*/ 0 w 25"/>
                  <a:gd name="T5" fmla="*/ 0 h 14"/>
                  <a:gd name="T6" fmla="*/ 0 w 25"/>
                  <a:gd name="T7" fmla="*/ 0 h 14"/>
                  <a:gd name="T8" fmla="*/ 0 w 25"/>
                  <a:gd name="T9" fmla="*/ 0 h 14"/>
                  <a:gd name="T10" fmla="*/ 0 w 25"/>
                  <a:gd name="T11" fmla="*/ 0 h 14"/>
                  <a:gd name="T12" fmla="*/ 0 w 25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4"/>
                  <a:gd name="T23" fmla="*/ 25 w 2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4">
                    <a:moveTo>
                      <a:pt x="13" y="0"/>
                    </a:moveTo>
                    <a:lnTo>
                      <a:pt x="0" y="7"/>
                    </a:lnTo>
                    <a:lnTo>
                      <a:pt x="12" y="11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25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7" name="Freeform 2161"/>
              <p:cNvSpPr>
                <a:spLocks/>
              </p:cNvSpPr>
              <p:nvPr/>
            </p:nvSpPr>
            <p:spPr bwMode="auto">
              <a:xfrm>
                <a:off x="1504" y="1093"/>
                <a:ext cx="7" cy="5"/>
              </a:xfrm>
              <a:custGeom>
                <a:avLst/>
                <a:gdLst>
                  <a:gd name="T0" fmla="*/ 0 w 22"/>
                  <a:gd name="T1" fmla="*/ 0 h 14"/>
                  <a:gd name="T2" fmla="*/ 0 w 22"/>
                  <a:gd name="T3" fmla="*/ 0 h 14"/>
                  <a:gd name="T4" fmla="*/ 0 w 22"/>
                  <a:gd name="T5" fmla="*/ 0 h 14"/>
                  <a:gd name="T6" fmla="*/ 0 w 22"/>
                  <a:gd name="T7" fmla="*/ 0 h 14"/>
                  <a:gd name="T8" fmla="*/ 0 w 22"/>
                  <a:gd name="T9" fmla="*/ 0 h 14"/>
                  <a:gd name="T10" fmla="*/ 0 w 22"/>
                  <a:gd name="T11" fmla="*/ 0 h 14"/>
                  <a:gd name="T12" fmla="*/ 0 w 22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4"/>
                  <a:gd name="T23" fmla="*/ 22 w 2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4">
                    <a:moveTo>
                      <a:pt x="10" y="0"/>
                    </a:moveTo>
                    <a:lnTo>
                      <a:pt x="0" y="9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22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8" name="Freeform 2162"/>
              <p:cNvSpPr>
                <a:spLocks/>
              </p:cNvSpPr>
              <p:nvPr/>
            </p:nvSpPr>
            <p:spPr bwMode="auto">
              <a:xfrm>
                <a:off x="1508" y="1095"/>
                <a:ext cx="9" cy="5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0 h 16"/>
                  <a:gd name="T4" fmla="*/ 0 w 25"/>
                  <a:gd name="T5" fmla="*/ 0 h 16"/>
                  <a:gd name="T6" fmla="*/ 0 w 25"/>
                  <a:gd name="T7" fmla="*/ 0 h 16"/>
                  <a:gd name="T8" fmla="*/ 0 w 25"/>
                  <a:gd name="T9" fmla="*/ 0 h 16"/>
                  <a:gd name="T10" fmla="*/ 0 w 25"/>
                  <a:gd name="T11" fmla="*/ 0 h 16"/>
                  <a:gd name="T12" fmla="*/ 0 w 25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6"/>
                  <a:gd name="T23" fmla="*/ 25 w 2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6">
                    <a:moveTo>
                      <a:pt x="13" y="0"/>
                    </a:moveTo>
                    <a:lnTo>
                      <a:pt x="0" y="9"/>
                    </a:lnTo>
                    <a:lnTo>
                      <a:pt x="12" y="13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25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79" name="Freeform 2163"/>
              <p:cNvSpPr>
                <a:spLocks/>
              </p:cNvSpPr>
              <p:nvPr/>
            </p:nvSpPr>
            <p:spPr bwMode="auto">
              <a:xfrm>
                <a:off x="1495" y="1096"/>
                <a:ext cx="8" cy="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0 h 15"/>
                  <a:gd name="T4" fmla="*/ 0 w 23"/>
                  <a:gd name="T5" fmla="*/ 0 h 15"/>
                  <a:gd name="T6" fmla="*/ 0 w 23"/>
                  <a:gd name="T7" fmla="*/ 0 h 15"/>
                  <a:gd name="T8" fmla="*/ 0 w 23"/>
                  <a:gd name="T9" fmla="*/ 0 h 15"/>
                  <a:gd name="T10" fmla="*/ 0 w 23"/>
                  <a:gd name="T11" fmla="*/ 0 h 15"/>
                  <a:gd name="T12" fmla="*/ 0 w 23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5"/>
                  <a:gd name="T23" fmla="*/ 23 w 2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5">
                    <a:moveTo>
                      <a:pt x="11" y="0"/>
                    </a:moveTo>
                    <a:lnTo>
                      <a:pt x="0" y="7"/>
                    </a:lnTo>
                    <a:lnTo>
                      <a:pt x="11" y="12"/>
                    </a:lnTo>
                    <a:lnTo>
                      <a:pt x="11" y="15"/>
                    </a:lnTo>
                    <a:lnTo>
                      <a:pt x="11" y="12"/>
                    </a:lnTo>
                    <a:lnTo>
                      <a:pt x="23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0" name="Freeform 2164"/>
              <p:cNvSpPr>
                <a:spLocks/>
              </p:cNvSpPr>
              <p:nvPr/>
            </p:nvSpPr>
            <p:spPr bwMode="auto">
              <a:xfrm>
                <a:off x="1500" y="1097"/>
                <a:ext cx="7" cy="5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w 2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4"/>
                  <a:gd name="T23" fmla="*/ 23 w 2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4">
                    <a:moveTo>
                      <a:pt x="13" y="0"/>
                    </a:moveTo>
                    <a:lnTo>
                      <a:pt x="0" y="8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23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1" name="Freeform 2165"/>
              <p:cNvSpPr>
                <a:spLocks/>
              </p:cNvSpPr>
              <p:nvPr/>
            </p:nvSpPr>
            <p:spPr bwMode="auto">
              <a:xfrm>
                <a:off x="1505" y="1099"/>
                <a:ext cx="8" cy="5"/>
              </a:xfrm>
              <a:custGeom>
                <a:avLst/>
                <a:gdLst>
                  <a:gd name="T0" fmla="*/ 0 w 24"/>
                  <a:gd name="T1" fmla="*/ 0 h 15"/>
                  <a:gd name="T2" fmla="*/ 0 w 24"/>
                  <a:gd name="T3" fmla="*/ 0 h 15"/>
                  <a:gd name="T4" fmla="*/ 0 w 24"/>
                  <a:gd name="T5" fmla="*/ 0 h 15"/>
                  <a:gd name="T6" fmla="*/ 0 w 24"/>
                  <a:gd name="T7" fmla="*/ 0 h 15"/>
                  <a:gd name="T8" fmla="*/ 0 w 24"/>
                  <a:gd name="T9" fmla="*/ 0 h 15"/>
                  <a:gd name="T10" fmla="*/ 0 w 24"/>
                  <a:gd name="T11" fmla="*/ 0 h 15"/>
                  <a:gd name="T12" fmla="*/ 0 w 2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5"/>
                  <a:gd name="T23" fmla="*/ 24 w 2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5">
                    <a:moveTo>
                      <a:pt x="13" y="0"/>
                    </a:moveTo>
                    <a:lnTo>
                      <a:pt x="0" y="8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24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2" name="Freeform 2166"/>
              <p:cNvSpPr>
                <a:spLocks/>
              </p:cNvSpPr>
              <p:nvPr/>
            </p:nvSpPr>
            <p:spPr bwMode="auto">
              <a:xfrm>
                <a:off x="1491" y="1100"/>
                <a:ext cx="13" cy="6"/>
              </a:xfrm>
              <a:custGeom>
                <a:avLst/>
                <a:gdLst>
                  <a:gd name="T0" fmla="*/ 0 w 38"/>
                  <a:gd name="T1" fmla="*/ 0 h 19"/>
                  <a:gd name="T2" fmla="*/ 0 w 38"/>
                  <a:gd name="T3" fmla="*/ 0 h 19"/>
                  <a:gd name="T4" fmla="*/ 0 w 38"/>
                  <a:gd name="T5" fmla="*/ 0 h 19"/>
                  <a:gd name="T6" fmla="*/ 0 w 38"/>
                  <a:gd name="T7" fmla="*/ 0 h 19"/>
                  <a:gd name="T8" fmla="*/ 0 w 38"/>
                  <a:gd name="T9" fmla="*/ 0 h 19"/>
                  <a:gd name="T10" fmla="*/ 0 w 38"/>
                  <a:gd name="T11" fmla="*/ 0 h 19"/>
                  <a:gd name="T12" fmla="*/ 0 w 38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19"/>
                  <a:gd name="T23" fmla="*/ 38 w 3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19">
                    <a:moveTo>
                      <a:pt x="12" y="0"/>
                    </a:moveTo>
                    <a:lnTo>
                      <a:pt x="0" y="6"/>
                    </a:lnTo>
                    <a:lnTo>
                      <a:pt x="26" y="16"/>
                    </a:lnTo>
                    <a:lnTo>
                      <a:pt x="28" y="19"/>
                    </a:lnTo>
                    <a:lnTo>
                      <a:pt x="28" y="16"/>
                    </a:lnTo>
                    <a:lnTo>
                      <a:pt x="38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3" name="Freeform 2167"/>
              <p:cNvSpPr>
                <a:spLocks/>
              </p:cNvSpPr>
              <p:nvPr/>
            </p:nvSpPr>
            <p:spPr bwMode="auto">
              <a:xfrm>
                <a:off x="1501" y="1103"/>
                <a:ext cx="8" cy="5"/>
              </a:xfrm>
              <a:custGeom>
                <a:avLst/>
                <a:gdLst>
                  <a:gd name="T0" fmla="*/ 0 w 25"/>
                  <a:gd name="T1" fmla="*/ 0 h 15"/>
                  <a:gd name="T2" fmla="*/ 0 w 25"/>
                  <a:gd name="T3" fmla="*/ 0 h 15"/>
                  <a:gd name="T4" fmla="*/ 0 w 25"/>
                  <a:gd name="T5" fmla="*/ 0 h 15"/>
                  <a:gd name="T6" fmla="*/ 0 w 25"/>
                  <a:gd name="T7" fmla="*/ 0 h 15"/>
                  <a:gd name="T8" fmla="*/ 0 w 25"/>
                  <a:gd name="T9" fmla="*/ 0 h 15"/>
                  <a:gd name="T10" fmla="*/ 0 w 25"/>
                  <a:gd name="T11" fmla="*/ 0 h 15"/>
                  <a:gd name="T12" fmla="*/ 0 w 2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12" y="0"/>
                    </a:moveTo>
                    <a:lnTo>
                      <a:pt x="0" y="7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2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4" name="Freeform 2168"/>
              <p:cNvSpPr>
                <a:spLocks/>
              </p:cNvSpPr>
              <p:nvPr/>
            </p:nvSpPr>
            <p:spPr bwMode="auto">
              <a:xfrm>
                <a:off x="1469" y="1093"/>
                <a:ext cx="8" cy="5"/>
              </a:xfrm>
              <a:custGeom>
                <a:avLst/>
                <a:gdLst>
                  <a:gd name="T0" fmla="*/ 0 w 24"/>
                  <a:gd name="T1" fmla="*/ 0 h 14"/>
                  <a:gd name="T2" fmla="*/ 0 w 24"/>
                  <a:gd name="T3" fmla="*/ 0 h 14"/>
                  <a:gd name="T4" fmla="*/ 0 w 24"/>
                  <a:gd name="T5" fmla="*/ 0 h 14"/>
                  <a:gd name="T6" fmla="*/ 0 w 24"/>
                  <a:gd name="T7" fmla="*/ 0 h 14"/>
                  <a:gd name="T8" fmla="*/ 0 w 24"/>
                  <a:gd name="T9" fmla="*/ 0 h 14"/>
                  <a:gd name="T10" fmla="*/ 0 w 2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1" y="3"/>
                    </a:moveTo>
                    <a:lnTo>
                      <a:pt x="0" y="9"/>
                    </a:lnTo>
                    <a:lnTo>
                      <a:pt x="13" y="14"/>
                    </a:lnTo>
                    <a:lnTo>
                      <a:pt x="24" y="6"/>
                    </a:lnTo>
                    <a:lnTo>
                      <a:pt x="23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5" name="Freeform 2169"/>
              <p:cNvSpPr>
                <a:spLocks/>
              </p:cNvSpPr>
              <p:nvPr/>
            </p:nvSpPr>
            <p:spPr bwMode="auto">
              <a:xfrm>
                <a:off x="1470" y="1092"/>
                <a:ext cx="7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w 2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12" y="0"/>
                    </a:moveTo>
                    <a:lnTo>
                      <a:pt x="0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2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6" name="Freeform 2170"/>
              <p:cNvSpPr>
                <a:spLocks/>
              </p:cNvSpPr>
              <p:nvPr/>
            </p:nvSpPr>
            <p:spPr bwMode="auto">
              <a:xfrm>
                <a:off x="1478" y="1091"/>
                <a:ext cx="8" cy="5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0 w 24"/>
                  <a:gd name="T9" fmla="*/ 0 h 16"/>
                  <a:gd name="T10" fmla="*/ 0 w 2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6"/>
                  <a:gd name="T20" fmla="*/ 24 w 2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6">
                    <a:moveTo>
                      <a:pt x="1" y="4"/>
                    </a:moveTo>
                    <a:lnTo>
                      <a:pt x="0" y="10"/>
                    </a:lnTo>
                    <a:lnTo>
                      <a:pt x="13" y="16"/>
                    </a:lnTo>
                    <a:lnTo>
                      <a:pt x="24" y="7"/>
                    </a:lnTo>
                    <a:lnTo>
                      <a:pt x="24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7" name="Freeform 2171"/>
              <p:cNvSpPr>
                <a:spLocks/>
              </p:cNvSpPr>
              <p:nvPr/>
            </p:nvSpPr>
            <p:spPr bwMode="auto">
              <a:xfrm>
                <a:off x="1478" y="1090"/>
                <a:ext cx="8" cy="4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w 2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3"/>
                  <a:gd name="T23" fmla="*/ 23 w 2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3">
                    <a:moveTo>
                      <a:pt x="12" y="0"/>
                    </a:moveTo>
                    <a:lnTo>
                      <a:pt x="0" y="7"/>
                    </a:lnTo>
                    <a:lnTo>
                      <a:pt x="12" y="10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23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8" name="Freeform 2172"/>
              <p:cNvSpPr>
                <a:spLocks/>
              </p:cNvSpPr>
              <p:nvPr/>
            </p:nvSpPr>
            <p:spPr bwMode="auto">
              <a:xfrm>
                <a:off x="1474" y="1094"/>
                <a:ext cx="8" cy="6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w 2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6"/>
                  <a:gd name="T20" fmla="*/ 26 w 2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6">
                    <a:moveTo>
                      <a:pt x="1" y="4"/>
                    </a:moveTo>
                    <a:lnTo>
                      <a:pt x="0" y="11"/>
                    </a:lnTo>
                    <a:lnTo>
                      <a:pt x="13" y="16"/>
                    </a:lnTo>
                    <a:lnTo>
                      <a:pt x="26" y="7"/>
                    </a:lnTo>
                    <a:lnTo>
                      <a:pt x="23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89" name="Freeform 2173"/>
              <p:cNvSpPr>
                <a:spLocks/>
              </p:cNvSpPr>
              <p:nvPr/>
            </p:nvSpPr>
            <p:spPr bwMode="auto">
              <a:xfrm>
                <a:off x="1474" y="1093"/>
                <a:ext cx="7" cy="5"/>
              </a:xfrm>
              <a:custGeom>
                <a:avLst/>
                <a:gdLst>
                  <a:gd name="T0" fmla="*/ 0 w 22"/>
                  <a:gd name="T1" fmla="*/ 0 h 14"/>
                  <a:gd name="T2" fmla="*/ 0 w 22"/>
                  <a:gd name="T3" fmla="*/ 0 h 14"/>
                  <a:gd name="T4" fmla="*/ 0 w 22"/>
                  <a:gd name="T5" fmla="*/ 0 h 14"/>
                  <a:gd name="T6" fmla="*/ 0 w 22"/>
                  <a:gd name="T7" fmla="*/ 0 h 14"/>
                  <a:gd name="T8" fmla="*/ 0 w 22"/>
                  <a:gd name="T9" fmla="*/ 0 h 14"/>
                  <a:gd name="T10" fmla="*/ 0 w 22"/>
                  <a:gd name="T11" fmla="*/ 0 h 14"/>
                  <a:gd name="T12" fmla="*/ 0 w 22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4"/>
                  <a:gd name="T23" fmla="*/ 22 w 2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4">
                    <a:moveTo>
                      <a:pt x="12" y="0"/>
                    </a:moveTo>
                    <a:lnTo>
                      <a:pt x="0" y="7"/>
                    </a:lnTo>
                    <a:lnTo>
                      <a:pt x="10" y="10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22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0" name="Freeform 2174"/>
              <p:cNvSpPr>
                <a:spLocks/>
              </p:cNvSpPr>
              <p:nvPr/>
            </p:nvSpPr>
            <p:spPr bwMode="auto">
              <a:xfrm>
                <a:off x="1478" y="1096"/>
                <a:ext cx="8" cy="5"/>
              </a:xfrm>
              <a:custGeom>
                <a:avLst/>
                <a:gdLst>
                  <a:gd name="T0" fmla="*/ 0 w 24"/>
                  <a:gd name="T1" fmla="*/ 0 h 14"/>
                  <a:gd name="T2" fmla="*/ 0 w 24"/>
                  <a:gd name="T3" fmla="*/ 0 h 14"/>
                  <a:gd name="T4" fmla="*/ 0 w 24"/>
                  <a:gd name="T5" fmla="*/ 0 h 14"/>
                  <a:gd name="T6" fmla="*/ 0 w 24"/>
                  <a:gd name="T7" fmla="*/ 0 h 14"/>
                  <a:gd name="T8" fmla="*/ 0 w 24"/>
                  <a:gd name="T9" fmla="*/ 0 h 14"/>
                  <a:gd name="T10" fmla="*/ 0 w 24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3" y="3"/>
                    </a:moveTo>
                    <a:lnTo>
                      <a:pt x="0" y="10"/>
                    </a:lnTo>
                    <a:lnTo>
                      <a:pt x="13" y="14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1" name="Freeform 2175"/>
              <p:cNvSpPr>
                <a:spLocks/>
              </p:cNvSpPr>
              <p:nvPr/>
            </p:nvSpPr>
            <p:spPr bwMode="auto">
              <a:xfrm>
                <a:off x="1479" y="1095"/>
                <a:ext cx="7" cy="5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0 w 21"/>
                  <a:gd name="T5" fmla="*/ 0 h 15"/>
                  <a:gd name="T6" fmla="*/ 0 w 21"/>
                  <a:gd name="T7" fmla="*/ 0 h 15"/>
                  <a:gd name="T8" fmla="*/ 0 w 21"/>
                  <a:gd name="T9" fmla="*/ 0 h 15"/>
                  <a:gd name="T10" fmla="*/ 0 w 21"/>
                  <a:gd name="T11" fmla="*/ 0 h 15"/>
                  <a:gd name="T12" fmla="*/ 0 w 21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5"/>
                  <a:gd name="T23" fmla="*/ 21 w 21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5">
                    <a:moveTo>
                      <a:pt x="10" y="0"/>
                    </a:moveTo>
                    <a:lnTo>
                      <a:pt x="0" y="8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21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2" name="Freeform 2176"/>
              <p:cNvSpPr>
                <a:spLocks/>
              </p:cNvSpPr>
              <p:nvPr/>
            </p:nvSpPr>
            <p:spPr bwMode="auto">
              <a:xfrm>
                <a:off x="1483" y="1093"/>
                <a:ext cx="4" cy="2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0 w 10"/>
                  <a:gd name="T5" fmla="*/ 0 h 8"/>
                  <a:gd name="T6" fmla="*/ 0 w 10"/>
                  <a:gd name="T7" fmla="*/ 0 h 8"/>
                  <a:gd name="T8" fmla="*/ 0 w 10"/>
                  <a:gd name="T9" fmla="*/ 0 h 8"/>
                  <a:gd name="T10" fmla="*/ 0 w 10"/>
                  <a:gd name="T11" fmla="*/ 0 h 8"/>
                  <a:gd name="T12" fmla="*/ 0 w 10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0" y="8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3" name="Freeform 2177"/>
              <p:cNvSpPr>
                <a:spLocks/>
              </p:cNvSpPr>
              <p:nvPr/>
            </p:nvSpPr>
            <p:spPr bwMode="auto">
              <a:xfrm>
                <a:off x="1405" y="1052"/>
                <a:ext cx="8" cy="4"/>
              </a:xfrm>
              <a:custGeom>
                <a:avLst/>
                <a:gdLst>
                  <a:gd name="T0" fmla="*/ 0 w 22"/>
                  <a:gd name="T1" fmla="*/ 0 h 12"/>
                  <a:gd name="T2" fmla="*/ 0 w 22"/>
                  <a:gd name="T3" fmla="*/ 0 h 12"/>
                  <a:gd name="T4" fmla="*/ 0 w 22"/>
                  <a:gd name="T5" fmla="*/ 0 h 12"/>
                  <a:gd name="T6" fmla="*/ 0 w 22"/>
                  <a:gd name="T7" fmla="*/ 0 h 12"/>
                  <a:gd name="T8" fmla="*/ 0 w 22"/>
                  <a:gd name="T9" fmla="*/ 0 h 12"/>
                  <a:gd name="T10" fmla="*/ 0 w 2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2"/>
                  <a:gd name="T20" fmla="*/ 22 w 2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2">
                    <a:moveTo>
                      <a:pt x="3" y="3"/>
                    </a:moveTo>
                    <a:lnTo>
                      <a:pt x="0" y="9"/>
                    </a:lnTo>
                    <a:lnTo>
                      <a:pt x="12" y="12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4" name="Freeform 2178"/>
              <p:cNvSpPr>
                <a:spLocks/>
              </p:cNvSpPr>
              <p:nvPr/>
            </p:nvSpPr>
            <p:spPr bwMode="auto">
              <a:xfrm>
                <a:off x="1410" y="1054"/>
                <a:ext cx="7" cy="3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0 h 11"/>
                  <a:gd name="T4" fmla="*/ 0 w 22"/>
                  <a:gd name="T5" fmla="*/ 0 h 11"/>
                  <a:gd name="T6" fmla="*/ 0 w 22"/>
                  <a:gd name="T7" fmla="*/ 0 h 11"/>
                  <a:gd name="T8" fmla="*/ 0 w 22"/>
                  <a:gd name="T9" fmla="*/ 0 h 11"/>
                  <a:gd name="T10" fmla="*/ 0 w 22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1"/>
                  <a:gd name="T20" fmla="*/ 22 w 2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1">
                    <a:moveTo>
                      <a:pt x="3" y="3"/>
                    </a:moveTo>
                    <a:lnTo>
                      <a:pt x="0" y="8"/>
                    </a:lnTo>
                    <a:lnTo>
                      <a:pt x="10" y="11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5" name="Freeform 2179"/>
              <p:cNvSpPr>
                <a:spLocks/>
              </p:cNvSpPr>
              <p:nvPr/>
            </p:nvSpPr>
            <p:spPr bwMode="auto">
              <a:xfrm>
                <a:off x="1414" y="1055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2"/>
                  <a:gd name="T20" fmla="*/ 20 w 2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2">
                    <a:moveTo>
                      <a:pt x="0" y="3"/>
                    </a:moveTo>
                    <a:lnTo>
                      <a:pt x="0" y="9"/>
                    </a:lnTo>
                    <a:lnTo>
                      <a:pt x="10" y="12"/>
                    </a:lnTo>
                    <a:lnTo>
                      <a:pt x="20" y="6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6" name="Freeform 2180"/>
              <p:cNvSpPr>
                <a:spLocks/>
              </p:cNvSpPr>
              <p:nvPr/>
            </p:nvSpPr>
            <p:spPr bwMode="auto">
              <a:xfrm>
                <a:off x="1418" y="1056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1" y="2"/>
                    </a:moveTo>
                    <a:lnTo>
                      <a:pt x="0" y="8"/>
                    </a:lnTo>
                    <a:lnTo>
                      <a:pt x="10" y="12"/>
                    </a:lnTo>
                    <a:lnTo>
                      <a:pt x="21" y="6"/>
                    </a:lnTo>
                    <a:lnTo>
                      <a:pt x="2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7" name="Freeform 2181"/>
              <p:cNvSpPr>
                <a:spLocks/>
              </p:cNvSpPr>
              <p:nvPr/>
            </p:nvSpPr>
            <p:spPr bwMode="auto">
              <a:xfrm>
                <a:off x="1422" y="1057"/>
                <a:ext cx="7" cy="5"/>
              </a:xfrm>
              <a:custGeom>
                <a:avLst/>
                <a:gdLst>
                  <a:gd name="T0" fmla="*/ 0 w 21"/>
                  <a:gd name="T1" fmla="*/ 0 h 13"/>
                  <a:gd name="T2" fmla="*/ 0 w 21"/>
                  <a:gd name="T3" fmla="*/ 0 h 13"/>
                  <a:gd name="T4" fmla="*/ 0 w 21"/>
                  <a:gd name="T5" fmla="*/ 0 h 13"/>
                  <a:gd name="T6" fmla="*/ 0 w 21"/>
                  <a:gd name="T7" fmla="*/ 0 h 13"/>
                  <a:gd name="T8" fmla="*/ 0 w 21"/>
                  <a:gd name="T9" fmla="*/ 0 h 13"/>
                  <a:gd name="T10" fmla="*/ 0 w 21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"/>
                  <a:gd name="T20" fmla="*/ 21 w 2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">
                    <a:moveTo>
                      <a:pt x="2" y="5"/>
                    </a:moveTo>
                    <a:lnTo>
                      <a:pt x="0" y="9"/>
                    </a:lnTo>
                    <a:lnTo>
                      <a:pt x="10" y="13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8" name="Freeform 2182"/>
              <p:cNvSpPr>
                <a:spLocks/>
              </p:cNvSpPr>
              <p:nvPr/>
            </p:nvSpPr>
            <p:spPr bwMode="auto">
              <a:xfrm>
                <a:off x="1426" y="1059"/>
                <a:ext cx="7" cy="4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3"/>
                  <a:gd name="T20" fmla="*/ 22 w 2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3">
                    <a:moveTo>
                      <a:pt x="1" y="3"/>
                    </a:moveTo>
                    <a:lnTo>
                      <a:pt x="0" y="8"/>
                    </a:lnTo>
                    <a:lnTo>
                      <a:pt x="10" y="13"/>
                    </a:lnTo>
                    <a:lnTo>
                      <a:pt x="22" y="5"/>
                    </a:lnTo>
                    <a:lnTo>
                      <a:pt x="2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99" name="Freeform 2183"/>
              <p:cNvSpPr>
                <a:spLocks/>
              </p:cNvSpPr>
              <p:nvPr/>
            </p:nvSpPr>
            <p:spPr bwMode="auto">
              <a:xfrm>
                <a:off x="1430" y="1060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2" y="3"/>
                    </a:moveTo>
                    <a:lnTo>
                      <a:pt x="0" y="9"/>
                    </a:lnTo>
                    <a:lnTo>
                      <a:pt x="11" y="12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0" name="Freeform 2184"/>
              <p:cNvSpPr>
                <a:spLocks/>
              </p:cNvSpPr>
              <p:nvPr/>
            </p:nvSpPr>
            <p:spPr bwMode="auto">
              <a:xfrm>
                <a:off x="1433" y="1062"/>
                <a:ext cx="8" cy="4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0 w 23"/>
                  <a:gd name="T7" fmla="*/ 0 h 12"/>
                  <a:gd name="T8" fmla="*/ 0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2" y="2"/>
                    </a:moveTo>
                    <a:lnTo>
                      <a:pt x="0" y="9"/>
                    </a:lnTo>
                    <a:lnTo>
                      <a:pt x="12" y="12"/>
                    </a:lnTo>
                    <a:lnTo>
                      <a:pt x="23" y="6"/>
                    </a:lnTo>
                    <a:lnTo>
                      <a:pt x="2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1" name="Freeform 2185"/>
              <p:cNvSpPr>
                <a:spLocks/>
              </p:cNvSpPr>
              <p:nvPr/>
            </p:nvSpPr>
            <p:spPr bwMode="auto">
              <a:xfrm>
                <a:off x="1438" y="1063"/>
                <a:ext cx="7" cy="5"/>
              </a:xfrm>
              <a:custGeom>
                <a:avLst/>
                <a:gdLst>
                  <a:gd name="T0" fmla="*/ 0 w 22"/>
                  <a:gd name="T1" fmla="*/ 0 h 15"/>
                  <a:gd name="T2" fmla="*/ 0 w 22"/>
                  <a:gd name="T3" fmla="*/ 0 h 15"/>
                  <a:gd name="T4" fmla="*/ 0 w 22"/>
                  <a:gd name="T5" fmla="*/ 0 h 15"/>
                  <a:gd name="T6" fmla="*/ 0 w 22"/>
                  <a:gd name="T7" fmla="*/ 0 h 15"/>
                  <a:gd name="T8" fmla="*/ 0 w 22"/>
                  <a:gd name="T9" fmla="*/ 0 h 15"/>
                  <a:gd name="T10" fmla="*/ 0 w 2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5"/>
                  <a:gd name="T20" fmla="*/ 22 w 2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5">
                    <a:moveTo>
                      <a:pt x="2" y="5"/>
                    </a:moveTo>
                    <a:lnTo>
                      <a:pt x="0" y="9"/>
                    </a:lnTo>
                    <a:lnTo>
                      <a:pt x="10" y="15"/>
                    </a:lnTo>
                    <a:lnTo>
                      <a:pt x="22" y="6"/>
                    </a:lnTo>
                    <a:lnTo>
                      <a:pt x="2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2" name="Freeform 2186"/>
              <p:cNvSpPr>
                <a:spLocks/>
              </p:cNvSpPr>
              <p:nvPr/>
            </p:nvSpPr>
            <p:spPr bwMode="auto">
              <a:xfrm>
                <a:off x="1441" y="1064"/>
                <a:ext cx="8" cy="5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0 w 24"/>
                  <a:gd name="T7" fmla="*/ 0 h 13"/>
                  <a:gd name="T8" fmla="*/ 0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3" y="4"/>
                    </a:moveTo>
                    <a:lnTo>
                      <a:pt x="0" y="10"/>
                    </a:lnTo>
                    <a:lnTo>
                      <a:pt x="12" y="13"/>
                    </a:lnTo>
                    <a:lnTo>
                      <a:pt x="24" y="5"/>
                    </a:lnTo>
                    <a:lnTo>
                      <a:pt x="22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3" name="Freeform 2187"/>
              <p:cNvSpPr>
                <a:spLocks/>
              </p:cNvSpPr>
              <p:nvPr/>
            </p:nvSpPr>
            <p:spPr bwMode="auto">
              <a:xfrm>
                <a:off x="1445" y="1066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3" y="3"/>
                    </a:moveTo>
                    <a:lnTo>
                      <a:pt x="0" y="10"/>
                    </a:lnTo>
                    <a:lnTo>
                      <a:pt x="13" y="13"/>
                    </a:lnTo>
                    <a:lnTo>
                      <a:pt x="25" y="6"/>
                    </a:lnTo>
                    <a:lnTo>
                      <a:pt x="2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4" name="Freeform 2188"/>
              <p:cNvSpPr>
                <a:spLocks/>
              </p:cNvSpPr>
              <p:nvPr/>
            </p:nvSpPr>
            <p:spPr bwMode="auto">
              <a:xfrm>
                <a:off x="1449" y="1067"/>
                <a:ext cx="8" cy="4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3" y="3"/>
                    </a:moveTo>
                    <a:lnTo>
                      <a:pt x="0" y="9"/>
                    </a:lnTo>
                    <a:lnTo>
                      <a:pt x="12" y="13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5" name="Freeform 2189"/>
              <p:cNvSpPr>
                <a:spLocks/>
              </p:cNvSpPr>
              <p:nvPr/>
            </p:nvSpPr>
            <p:spPr bwMode="auto">
              <a:xfrm>
                <a:off x="1453" y="1068"/>
                <a:ext cx="8" cy="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0 h 15"/>
                  <a:gd name="T4" fmla="*/ 0 w 23"/>
                  <a:gd name="T5" fmla="*/ 0 h 15"/>
                  <a:gd name="T6" fmla="*/ 0 w 23"/>
                  <a:gd name="T7" fmla="*/ 0 h 15"/>
                  <a:gd name="T8" fmla="*/ 0 w 23"/>
                  <a:gd name="T9" fmla="*/ 0 h 15"/>
                  <a:gd name="T10" fmla="*/ 0 w 2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5"/>
                  <a:gd name="T20" fmla="*/ 23 w 2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5">
                    <a:moveTo>
                      <a:pt x="1" y="5"/>
                    </a:moveTo>
                    <a:lnTo>
                      <a:pt x="0" y="10"/>
                    </a:lnTo>
                    <a:lnTo>
                      <a:pt x="13" y="15"/>
                    </a:lnTo>
                    <a:lnTo>
                      <a:pt x="23" y="8"/>
                    </a:lnTo>
                    <a:lnTo>
                      <a:pt x="23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6" name="Freeform 2190"/>
              <p:cNvSpPr>
                <a:spLocks/>
              </p:cNvSpPr>
              <p:nvPr/>
            </p:nvSpPr>
            <p:spPr bwMode="auto">
              <a:xfrm>
                <a:off x="1458" y="1070"/>
                <a:ext cx="7" cy="4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4"/>
                  <a:gd name="T20" fmla="*/ 23 w 23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4">
                    <a:moveTo>
                      <a:pt x="1" y="4"/>
                    </a:moveTo>
                    <a:lnTo>
                      <a:pt x="0" y="10"/>
                    </a:lnTo>
                    <a:lnTo>
                      <a:pt x="10" y="14"/>
                    </a:lnTo>
                    <a:lnTo>
                      <a:pt x="23" y="5"/>
                    </a:lnTo>
                    <a:lnTo>
                      <a:pt x="22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7" name="Freeform 2191"/>
              <p:cNvSpPr>
                <a:spLocks/>
              </p:cNvSpPr>
              <p:nvPr/>
            </p:nvSpPr>
            <p:spPr bwMode="auto">
              <a:xfrm>
                <a:off x="1461" y="1071"/>
                <a:ext cx="9" cy="4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0 h 12"/>
                  <a:gd name="T4" fmla="*/ 0 w 26"/>
                  <a:gd name="T5" fmla="*/ 0 h 12"/>
                  <a:gd name="T6" fmla="*/ 0 w 26"/>
                  <a:gd name="T7" fmla="*/ 0 h 12"/>
                  <a:gd name="T8" fmla="*/ 0 w 26"/>
                  <a:gd name="T9" fmla="*/ 0 h 12"/>
                  <a:gd name="T10" fmla="*/ 0 w 2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2"/>
                  <a:gd name="T20" fmla="*/ 26 w 2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2">
                    <a:moveTo>
                      <a:pt x="3" y="2"/>
                    </a:moveTo>
                    <a:lnTo>
                      <a:pt x="0" y="9"/>
                    </a:lnTo>
                    <a:lnTo>
                      <a:pt x="13" y="12"/>
                    </a:lnTo>
                    <a:lnTo>
                      <a:pt x="26" y="5"/>
                    </a:lnTo>
                    <a:lnTo>
                      <a:pt x="25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8" name="Freeform 2192"/>
              <p:cNvSpPr>
                <a:spLocks/>
              </p:cNvSpPr>
              <p:nvPr/>
            </p:nvSpPr>
            <p:spPr bwMode="auto">
              <a:xfrm>
                <a:off x="1465" y="1072"/>
                <a:ext cx="9" cy="5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3" y="3"/>
                    </a:moveTo>
                    <a:lnTo>
                      <a:pt x="0" y="9"/>
                    </a:lnTo>
                    <a:lnTo>
                      <a:pt x="12" y="13"/>
                    </a:lnTo>
                    <a:lnTo>
                      <a:pt x="25" y="6"/>
                    </a:lnTo>
                    <a:lnTo>
                      <a:pt x="2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09" name="Freeform 2193"/>
              <p:cNvSpPr>
                <a:spLocks/>
              </p:cNvSpPr>
              <p:nvPr/>
            </p:nvSpPr>
            <p:spPr bwMode="auto">
              <a:xfrm>
                <a:off x="1469" y="1074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0 h 13"/>
                  <a:gd name="T4" fmla="*/ 0 w 24"/>
                  <a:gd name="T5" fmla="*/ 0 h 13"/>
                  <a:gd name="T6" fmla="*/ 0 w 24"/>
                  <a:gd name="T7" fmla="*/ 0 h 13"/>
                  <a:gd name="T8" fmla="*/ 0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1" y="3"/>
                    </a:moveTo>
                    <a:lnTo>
                      <a:pt x="0" y="8"/>
                    </a:lnTo>
                    <a:lnTo>
                      <a:pt x="13" y="13"/>
                    </a:lnTo>
                    <a:lnTo>
                      <a:pt x="24" y="6"/>
                    </a:lnTo>
                    <a:lnTo>
                      <a:pt x="23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0" name="Freeform 2194"/>
              <p:cNvSpPr>
                <a:spLocks/>
              </p:cNvSpPr>
              <p:nvPr/>
            </p:nvSpPr>
            <p:spPr bwMode="auto">
              <a:xfrm>
                <a:off x="1474" y="1075"/>
                <a:ext cx="7" cy="5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0 h 14"/>
                  <a:gd name="T4" fmla="*/ 0 w 23"/>
                  <a:gd name="T5" fmla="*/ 0 h 14"/>
                  <a:gd name="T6" fmla="*/ 0 w 23"/>
                  <a:gd name="T7" fmla="*/ 0 h 14"/>
                  <a:gd name="T8" fmla="*/ 0 w 23"/>
                  <a:gd name="T9" fmla="*/ 0 h 14"/>
                  <a:gd name="T10" fmla="*/ 0 w 23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4"/>
                  <a:gd name="T20" fmla="*/ 23 w 23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4">
                    <a:moveTo>
                      <a:pt x="1" y="4"/>
                    </a:moveTo>
                    <a:lnTo>
                      <a:pt x="0" y="10"/>
                    </a:lnTo>
                    <a:lnTo>
                      <a:pt x="10" y="14"/>
                    </a:lnTo>
                    <a:lnTo>
                      <a:pt x="23" y="5"/>
                    </a:lnTo>
                    <a:lnTo>
                      <a:pt x="2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1" name="Freeform 2195"/>
              <p:cNvSpPr>
                <a:spLocks/>
              </p:cNvSpPr>
              <p:nvPr/>
            </p:nvSpPr>
            <p:spPr bwMode="auto">
              <a:xfrm>
                <a:off x="1477" y="1076"/>
                <a:ext cx="9" cy="5"/>
              </a:xfrm>
              <a:custGeom>
                <a:avLst/>
                <a:gdLst>
                  <a:gd name="T0" fmla="*/ 0 w 26"/>
                  <a:gd name="T1" fmla="*/ 0 h 15"/>
                  <a:gd name="T2" fmla="*/ 0 w 26"/>
                  <a:gd name="T3" fmla="*/ 0 h 15"/>
                  <a:gd name="T4" fmla="*/ 0 w 26"/>
                  <a:gd name="T5" fmla="*/ 0 h 15"/>
                  <a:gd name="T6" fmla="*/ 0 w 26"/>
                  <a:gd name="T7" fmla="*/ 0 h 15"/>
                  <a:gd name="T8" fmla="*/ 0 w 26"/>
                  <a:gd name="T9" fmla="*/ 0 h 15"/>
                  <a:gd name="T10" fmla="*/ 0 w 2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5"/>
                  <a:gd name="T20" fmla="*/ 26 w 2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5">
                    <a:moveTo>
                      <a:pt x="3" y="3"/>
                    </a:moveTo>
                    <a:lnTo>
                      <a:pt x="0" y="10"/>
                    </a:lnTo>
                    <a:lnTo>
                      <a:pt x="16" y="15"/>
                    </a:lnTo>
                    <a:lnTo>
                      <a:pt x="26" y="6"/>
                    </a:lnTo>
                    <a:lnTo>
                      <a:pt x="2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2" name="Freeform 2196"/>
              <p:cNvSpPr>
                <a:spLocks/>
              </p:cNvSpPr>
              <p:nvPr/>
            </p:nvSpPr>
            <p:spPr bwMode="auto">
              <a:xfrm>
                <a:off x="1478" y="1075"/>
                <a:ext cx="7" cy="5"/>
              </a:xfrm>
              <a:custGeom>
                <a:avLst/>
                <a:gdLst>
                  <a:gd name="T0" fmla="*/ 0 w 22"/>
                  <a:gd name="T1" fmla="*/ 0 h 13"/>
                  <a:gd name="T2" fmla="*/ 0 w 22"/>
                  <a:gd name="T3" fmla="*/ 0 h 13"/>
                  <a:gd name="T4" fmla="*/ 0 w 22"/>
                  <a:gd name="T5" fmla="*/ 0 h 13"/>
                  <a:gd name="T6" fmla="*/ 0 w 22"/>
                  <a:gd name="T7" fmla="*/ 0 h 13"/>
                  <a:gd name="T8" fmla="*/ 0 w 22"/>
                  <a:gd name="T9" fmla="*/ 0 h 13"/>
                  <a:gd name="T10" fmla="*/ 0 w 22"/>
                  <a:gd name="T11" fmla="*/ 0 h 13"/>
                  <a:gd name="T12" fmla="*/ 0 w 22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13" y="0"/>
                    </a:moveTo>
                    <a:lnTo>
                      <a:pt x="0" y="6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1" y="9"/>
                    </a:lnTo>
                    <a:lnTo>
                      <a:pt x="22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3" name="Freeform 2197"/>
              <p:cNvSpPr>
                <a:spLocks/>
              </p:cNvSpPr>
              <p:nvPr/>
            </p:nvSpPr>
            <p:spPr bwMode="auto">
              <a:xfrm>
                <a:off x="1401" y="1055"/>
                <a:ext cx="8" cy="4"/>
              </a:xfrm>
              <a:custGeom>
                <a:avLst/>
                <a:gdLst>
                  <a:gd name="T0" fmla="*/ 0 w 22"/>
                  <a:gd name="T1" fmla="*/ 0 h 12"/>
                  <a:gd name="T2" fmla="*/ 0 w 22"/>
                  <a:gd name="T3" fmla="*/ 0 h 12"/>
                  <a:gd name="T4" fmla="*/ 0 w 22"/>
                  <a:gd name="T5" fmla="*/ 0 h 12"/>
                  <a:gd name="T6" fmla="*/ 0 w 22"/>
                  <a:gd name="T7" fmla="*/ 0 h 12"/>
                  <a:gd name="T8" fmla="*/ 0 w 22"/>
                  <a:gd name="T9" fmla="*/ 0 h 12"/>
                  <a:gd name="T10" fmla="*/ 0 w 2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2"/>
                  <a:gd name="T20" fmla="*/ 22 w 2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2">
                    <a:moveTo>
                      <a:pt x="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4" name="Freeform 2198"/>
              <p:cNvSpPr>
                <a:spLocks/>
              </p:cNvSpPr>
              <p:nvPr/>
            </p:nvSpPr>
            <p:spPr bwMode="auto">
              <a:xfrm>
                <a:off x="1402" y="1054"/>
                <a:ext cx="6" cy="3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0 w 19"/>
                  <a:gd name="T5" fmla="*/ 0 h 11"/>
                  <a:gd name="T6" fmla="*/ 0 w 19"/>
                  <a:gd name="T7" fmla="*/ 0 h 11"/>
                  <a:gd name="T8" fmla="*/ 0 w 19"/>
                  <a:gd name="T9" fmla="*/ 0 h 11"/>
                  <a:gd name="T10" fmla="*/ 0 w 19"/>
                  <a:gd name="T11" fmla="*/ 0 h 11"/>
                  <a:gd name="T12" fmla="*/ 0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1"/>
                  <a:gd name="T23" fmla="*/ 19 w 1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1">
                    <a:moveTo>
                      <a:pt x="10" y="0"/>
                    </a:moveTo>
                    <a:lnTo>
                      <a:pt x="0" y="5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8"/>
                    </a:lnTo>
                    <a:lnTo>
                      <a:pt x="19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5" name="Freeform 2199"/>
              <p:cNvSpPr>
                <a:spLocks/>
              </p:cNvSpPr>
              <p:nvPr/>
            </p:nvSpPr>
            <p:spPr bwMode="auto">
              <a:xfrm>
                <a:off x="1406" y="1056"/>
                <a:ext cx="7" cy="4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0 w 21"/>
                  <a:gd name="T5" fmla="*/ 0 h 12"/>
                  <a:gd name="T6" fmla="*/ 0 w 21"/>
                  <a:gd name="T7" fmla="*/ 0 h 12"/>
                  <a:gd name="T8" fmla="*/ 0 w 21"/>
                  <a:gd name="T9" fmla="*/ 0 h 12"/>
                  <a:gd name="T10" fmla="*/ 0 w 2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2" y="2"/>
                    </a:moveTo>
                    <a:lnTo>
                      <a:pt x="0" y="8"/>
                    </a:lnTo>
                    <a:lnTo>
                      <a:pt x="11" y="12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6" name="Freeform 2200"/>
              <p:cNvSpPr>
                <a:spLocks/>
              </p:cNvSpPr>
              <p:nvPr/>
            </p:nvSpPr>
            <p:spPr bwMode="auto">
              <a:xfrm>
                <a:off x="1410" y="1058"/>
                <a:ext cx="7" cy="4"/>
              </a:xfrm>
              <a:custGeom>
                <a:avLst/>
                <a:gdLst>
                  <a:gd name="T0" fmla="*/ 0 w 22"/>
                  <a:gd name="T1" fmla="*/ 0 h 11"/>
                  <a:gd name="T2" fmla="*/ 0 w 22"/>
                  <a:gd name="T3" fmla="*/ 0 h 11"/>
                  <a:gd name="T4" fmla="*/ 0 w 22"/>
                  <a:gd name="T5" fmla="*/ 0 h 11"/>
                  <a:gd name="T6" fmla="*/ 0 w 22"/>
                  <a:gd name="T7" fmla="*/ 0 h 11"/>
                  <a:gd name="T8" fmla="*/ 0 w 22"/>
                  <a:gd name="T9" fmla="*/ 0 h 11"/>
                  <a:gd name="T10" fmla="*/ 0 w 22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1"/>
                  <a:gd name="T20" fmla="*/ 22 w 2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1">
                    <a:moveTo>
                      <a:pt x="3" y="3"/>
                    </a:moveTo>
                    <a:lnTo>
                      <a:pt x="0" y="7"/>
                    </a:lnTo>
                    <a:lnTo>
                      <a:pt x="12" y="11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7" name="Freeform 2201"/>
              <p:cNvSpPr>
                <a:spLocks/>
              </p:cNvSpPr>
              <p:nvPr/>
            </p:nvSpPr>
            <p:spPr bwMode="auto">
              <a:xfrm>
                <a:off x="1414" y="1059"/>
                <a:ext cx="7" cy="4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0 h 13"/>
                  <a:gd name="T6" fmla="*/ 0 w 20"/>
                  <a:gd name="T7" fmla="*/ 0 h 13"/>
                  <a:gd name="T8" fmla="*/ 0 w 20"/>
                  <a:gd name="T9" fmla="*/ 0 h 13"/>
                  <a:gd name="T10" fmla="*/ 0 w 2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3"/>
                  <a:gd name="T20" fmla="*/ 20 w 2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3">
                    <a:moveTo>
                      <a:pt x="1" y="3"/>
                    </a:moveTo>
                    <a:lnTo>
                      <a:pt x="0" y="8"/>
                    </a:lnTo>
                    <a:lnTo>
                      <a:pt x="10" y="13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8" name="Freeform 2202"/>
              <p:cNvSpPr>
                <a:spLocks/>
              </p:cNvSpPr>
              <p:nvPr/>
            </p:nvSpPr>
            <p:spPr bwMode="auto">
              <a:xfrm>
                <a:off x="1418" y="1060"/>
                <a:ext cx="7" cy="5"/>
              </a:xfrm>
              <a:custGeom>
                <a:avLst/>
                <a:gdLst>
                  <a:gd name="T0" fmla="*/ 0 w 21"/>
                  <a:gd name="T1" fmla="*/ 0 h 13"/>
                  <a:gd name="T2" fmla="*/ 0 w 21"/>
                  <a:gd name="T3" fmla="*/ 0 h 13"/>
                  <a:gd name="T4" fmla="*/ 0 w 21"/>
                  <a:gd name="T5" fmla="*/ 0 h 13"/>
                  <a:gd name="T6" fmla="*/ 0 w 21"/>
                  <a:gd name="T7" fmla="*/ 0 h 13"/>
                  <a:gd name="T8" fmla="*/ 0 w 21"/>
                  <a:gd name="T9" fmla="*/ 0 h 13"/>
                  <a:gd name="T10" fmla="*/ 0 w 21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"/>
                  <a:gd name="T20" fmla="*/ 21 w 2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">
                    <a:moveTo>
                      <a:pt x="1" y="3"/>
                    </a:moveTo>
                    <a:lnTo>
                      <a:pt x="0" y="9"/>
                    </a:lnTo>
                    <a:lnTo>
                      <a:pt x="10" y="13"/>
                    </a:lnTo>
                    <a:lnTo>
                      <a:pt x="21" y="6"/>
                    </a:lnTo>
                    <a:lnTo>
                      <a:pt x="2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19" name="Freeform 2203"/>
              <p:cNvSpPr>
                <a:spLocks/>
              </p:cNvSpPr>
              <p:nvPr/>
            </p:nvSpPr>
            <p:spPr bwMode="auto">
              <a:xfrm>
                <a:off x="1422" y="1062"/>
                <a:ext cx="7" cy="4"/>
              </a:xfrm>
              <a:custGeom>
                <a:avLst/>
                <a:gdLst>
                  <a:gd name="T0" fmla="*/ 0 w 22"/>
                  <a:gd name="T1" fmla="*/ 0 h 10"/>
                  <a:gd name="T2" fmla="*/ 0 w 22"/>
                  <a:gd name="T3" fmla="*/ 0 h 10"/>
                  <a:gd name="T4" fmla="*/ 0 w 22"/>
                  <a:gd name="T5" fmla="*/ 0 h 10"/>
                  <a:gd name="T6" fmla="*/ 0 w 22"/>
                  <a:gd name="T7" fmla="*/ 0 h 10"/>
                  <a:gd name="T8" fmla="*/ 0 w 22"/>
                  <a:gd name="T9" fmla="*/ 0 h 10"/>
                  <a:gd name="T10" fmla="*/ 0 w 22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0"/>
                  <a:gd name="T20" fmla="*/ 22 w 2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0">
                    <a:moveTo>
                      <a:pt x="3" y="1"/>
                    </a:moveTo>
                    <a:lnTo>
                      <a:pt x="0" y="7"/>
                    </a:lnTo>
                    <a:lnTo>
                      <a:pt x="10" y="10"/>
                    </a:lnTo>
                    <a:lnTo>
                      <a:pt x="22" y="6"/>
                    </a:lnTo>
                    <a:lnTo>
                      <a:pt x="2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0" name="Freeform 2204"/>
              <p:cNvSpPr>
                <a:spLocks/>
              </p:cNvSpPr>
              <p:nvPr/>
            </p:nvSpPr>
            <p:spPr bwMode="auto">
              <a:xfrm>
                <a:off x="1426" y="1064"/>
                <a:ext cx="7" cy="4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0 h 12"/>
                  <a:gd name="T4" fmla="*/ 0 w 23"/>
                  <a:gd name="T5" fmla="*/ 0 h 12"/>
                  <a:gd name="T6" fmla="*/ 0 w 23"/>
                  <a:gd name="T7" fmla="*/ 0 h 12"/>
                  <a:gd name="T8" fmla="*/ 0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3" y="2"/>
                    </a:moveTo>
                    <a:lnTo>
                      <a:pt x="0" y="7"/>
                    </a:lnTo>
                    <a:lnTo>
                      <a:pt x="12" y="12"/>
                    </a:lnTo>
                    <a:lnTo>
                      <a:pt x="23" y="6"/>
                    </a:lnTo>
                    <a:lnTo>
                      <a:pt x="2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1" name="Freeform 2205"/>
              <p:cNvSpPr>
                <a:spLocks/>
              </p:cNvSpPr>
              <p:nvPr/>
            </p:nvSpPr>
            <p:spPr bwMode="auto">
              <a:xfrm>
                <a:off x="1430" y="1065"/>
                <a:ext cx="8" cy="4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1" y="3"/>
                    </a:moveTo>
                    <a:lnTo>
                      <a:pt x="0" y="9"/>
                    </a:lnTo>
                    <a:lnTo>
                      <a:pt x="12" y="13"/>
                    </a:lnTo>
                    <a:lnTo>
                      <a:pt x="23" y="6"/>
                    </a:lnTo>
                    <a:lnTo>
                      <a:pt x="2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2" name="Freeform 2206"/>
              <p:cNvSpPr>
                <a:spLocks/>
              </p:cNvSpPr>
              <p:nvPr/>
            </p:nvSpPr>
            <p:spPr bwMode="auto">
              <a:xfrm>
                <a:off x="1434" y="1066"/>
                <a:ext cx="7" cy="5"/>
              </a:xfrm>
              <a:custGeom>
                <a:avLst/>
                <a:gdLst>
                  <a:gd name="T0" fmla="*/ 0 w 21"/>
                  <a:gd name="T1" fmla="*/ 0 h 14"/>
                  <a:gd name="T2" fmla="*/ 0 w 21"/>
                  <a:gd name="T3" fmla="*/ 0 h 14"/>
                  <a:gd name="T4" fmla="*/ 0 w 21"/>
                  <a:gd name="T5" fmla="*/ 0 h 14"/>
                  <a:gd name="T6" fmla="*/ 0 w 21"/>
                  <a:gd name="T7" fmla="*/ 0 h 14"/>
                  <a:gd name="T8" fmla="*/ 0 w 21"/>
                  <a:gd name="T9" fmla="*/ 0 h 14"/>
                  <a:gd name="T10" fmla="*/ 0 w 21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4"/>
                  <a:gd name="T20" fmla="*/ 21 w 2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4">
                    <a:moveTo>
                      <a:pt x="1" y="3"/>
                    </a:moveTo>
                    <a:lnTo>
                      <a:pt x="0" y="11"/>
                    </a:lnTo>
                    <a:lnTo>
                      <a:pt x="11" y="14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23" name="Freeform 2207"/>
              <p:cNvSpPr>
                <a:spLocks/>
              </p:cNvSpPr>
              <p:nvPr/>
            </p:nvSpPr>
            <p:spPr bwMode="auto">
              <a:xfrm>
                <a:off x="1438" y="1068"/>
                <a:ext cx="7" cy="4"/>
              </a:xfrm>
              <a:custGeom>
                <a:avLst/>
                <a:gdLst>
                  <a:gd name="T0" fmla="*/ 0 w 23"/>
                  <a:gd name="T1" fmla="*/ 0 h 13"/>
                  <a:gd name="T2" fmla="*/ 0 w 23"/>
                  <a:gd name="T3" fmla="*/ 0 h 13"/>
                  <a:gd name="T4" fmla="*/ 0 w 23"/>
                  <a:gd name="T5" fmla="*/ 0 h 13"/>
                  <a:gd name="T6" fmla="*/ 0 w 23"/>
                  <a:gd name="T7" fmla="*/ 0 h 13"/>
                  <a:gd name="T8" fmla="*/ 0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3" y="3"/>
                    </a:moveTo>
                    <a:lnTo>
                      <a:pt x="0" y="10"/>
                    </a:lnTo>
                    <a:lnTo>
                      <a:pt x="12" y="13"/>
                    </a:lnTo>
                    <a:lnTo>
                      <a:pt x="23" y="6"/>
                    </a:lnTo>
                    <a:lnTo>
                      <a:pt x="2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578" name="Text Box 2445"/>
            <p:cNvSpPr txBox="1">
              <a:spLocks noChangeArrowheads="1"/>
            </p:cNvSpPr>
            <p:nvPr/>
          </p:nvSpPr>
          <p:spPr bwMode="auto">
            <a:xfrm>
              <a:off x="8702" y="12421"/>
              <a:ext cx="1179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Access</a:t>
              </a:r>
            </a:p>
            <a:p>
              <a:pPr algn="ctr"/>
              <a:r>
                <a:rPr lang="en-US" sz="600">
                  <a:solidFill>
                    <a:srgbClr val="000000"/>
                  </a:solidFill>
                </a:rPr>
                <a:t>GIS / Map</a:t>
              </a:r>
              <a:endParaRPr lang="en-US" sz="1350"/>
            </a:p>
          </p:txBody>
        </p:sp>
        <p:pic>
          <p:nvPicPr>
            <p:cNvPr id="20579" name="Picture 2448" descr="satellite-navstar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437" y="8740"/>
              <a:ext cx="1896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80" name="Text Box 2449"/>
            <p:cNvSpPr txBox="1">
              <a:spLocks noChangeArrowheads="1"/>
            </p:cNvSpPr>
            <p:nvPr/>
          </p:nvSpPr>
          <p:spPr bwMode="auto">
            <a:xfrm>
              <a:off x="8604" y="9041"/>
              <a:ext cx="771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900" b="1">
                  <a:solidFill>
                    <a:srgbClr val="FFFF00"/>
                  </a:solidFill>
                </a:rPr>
                <a:t>GPS</a:t>
              </a:r>
              <a:endParaRPr lang="en-US" sz="1350"/>
            </a:p>
          </p:txBody>
        </p:sp>
        <p:sp>
          <p:nvSpPr>
            <p:cNvPr id="20581" name="AutoShape 2452"/>
            <p:cNvSpPr>
              <a:spLocks noChangeArrowheads="1"/>
            </p:cNvSpPr>
            <p:nvPr/>
          </p:nvSpPr>
          <p:spPr bwMode="auto">
            <a:xfrm rot="-9007322">
              <a:off x="6415" y="8188"/>
              <a:ext cx="1241" cy="34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82" name="AutoShape 2453"/>
            <p:cNvSpPr>
              <a:spLocks noChangeArrowheads="1"/>
            </p:cNvSpPr>
            <p:nvPr/>
          </p:nvSpPr>
          <p:spPr bwMode="auto">
            <a:xfrm rot="9007322" flipV="1">
              <a:off x="6415" y="9937"/>
              <a:ext cx="1241" cy="34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83" name="AutoShape 2454"/>
            <p:cNvSpPr>
              <a:spLocks noChangeArrowheads="1"/>
            </p:cNvSpPr>
            <p:nvPr/>
          </p:nvSpPr>
          <p:spPr bwMode="auto">
            <a:xfrm rot="9007322" flipH="1">
              <a:off x="8871" y="8188"/>
              <a:ext cx="1241" cy="34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84" name="AutoShape 2455"/>
            <p:cNvSpPr>
              <a:spLocks noChangeArrowheads="1"/>
            </p:cNvSpPr>
            <p:nvPr/>
          </p:nvSpPr>
          <p:spPr bwMode="auto">
            <a:xfrm rot="-9007322" flipH="1" flipV="1">
              <a:off x="8871" y="9937"/>
              <a:ext cx="1241" cy="343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 anchor="ctr"/>
            <a:lstStyle/>
            <a:p>
              <a:pPr algn="ctr"/>
              <a:endParaRPr lang="en-US" sz="1350"/>
            </a:p>
          </p:txBody>
        </p:sp>
        <p:sp>
          <p:nvSpPr>
            <p:cNvPr id="20585" name="Text Box 2456"/>
            <p:cNvSpPr txBox="1">
              <a:spLocks noChangeArrowheads="1"/>
            </p:cNvSpPr>
            <p:nvPr/>
          </p:nvSpPr>
          <p:spPr bwMode="auto">
            <a:xfrm rot="2298059">
              <a:off x="6760" y="8036"/>
              <a:ext cx="1188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750" b="1">
                  <a:solidFill>
                    <a:srgbClr val="FF0000"/>
                  </a:solidFill>
                </a:rPr>
                <a:t>GPS Time</a:t>
              </a:r>
              <a:endParaRPr lang="en-US" sz="1350"/>
            </a:p>
          </p:txBody>
        </p:sp>
        <p:sp>
          <p:nvSpPr>
            <p:cNvPr id="20586" name="Text Box 2457"/>
            <p:cNvSpPr txBox="1">
              <a:spLocks noChangeArrowheads="1"/>
            </p:cNvSpPr>
            <p:nvPr/>
          </p:nvSpPr>
          <p:spPr bwMode="auto">
            <a:xfrm rot="-2241189">
              <a:off x="8794" y="8027"/>
              <a:ext cx="1188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750" b="1">
                  <a:solidFill>
                    <a:srgbClr val="FF0000"/>
                  </a:solidFill>
                </a:rPr>
                <a:t>GPS Time</a:t>
              </a:r>
              <a:endParaRPr lang="en-US" sz="1350"/>
            </a:p>
          </p:txBody>
        </p:sp>
        <p:grpSp>
          <p:nvGrpSpPr>
            <p:cNvPr id="12" name="Group 2458"/>
            <p:cNvGrpSpPr>
              <a:grpSpLocks/>
            </p:cNvGrpSpPr>
            <p:nvPr/>
          </p:nvGrpSpPr>
          <p:grpSpPr bwMode="auto">
            <a:xfrm rot="2113375">
              <a:off x="4254" y="10423"/>
              <a:ext cx="1001" cy="178"/>
              <a:chOff x="1637" y="1659"/>
              <a:chExt cx="517" cy="83"/>
            </a:xfrm>
          </p:grpSpPr>
          <p:sp>
            <p:nvSpPr>
              <p:cNvPr id="20619" name="Line 2459"/>
              <p:cNvSpPr>
                <a:spLocks noChangeShapeType="1"/>
              </p:cNvSpPr>
              <p:nvPr/>
            </p:nvSpPr>
            <p:spPr bwMode="auto">
              <a:xfrm flipV="1">
                <a:off x="1658" y="1718"/>
                <a:ext cx="3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0" name="Freeform 2460"/>
              <p:cNvSpPr>
                <a:spLocks/>
              </p:cNvSpPr>
              <p:nvPr/>
            </p:nvSpPr>
            <p:spPr bwMode="auto">
              <a:xfrm>
                <a:off x="1637" y="1717"/>
                <a:ext cx="30" cy="25"/>
              </a:xfrm>
              <a:custGeom>
                <a:avLst/>
                <a:gdLst>
                  <a:gd name="T0" fmla="*/ 0 w 88"/>
                  <a:gd name="T1" fmla="*/ 0 h 75"/>
                  <a:gd name="T2" fmla="*/ 0 w 88"/>
                  <a:gd name="T3" fmla="*/ 0 h 75"/>
                  <a:gd name="T4" fmla="*/ 0 w 88"/>
                  <a:gd name="T5" fmla="*/ 0 h 75"/>
                  <a:gd name="T6" fmla="*/ 0 w 88"/>
                  <a:gd name="T7" fmla="*/ 0 h 75"/>
                  <a:gd name="T8" fmla="*/ 0 w 88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75"/>
                  <a:gd name="T17" fmla="*/ 88 w 8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75">
                    <a:moveTo>
                      <a:pt x="85" y="0"/>
                    </a:moveTo>
                    <a:lnTo>
                      <a:pt x="74" y="38"/>
                    </a:lnTo>
                    <a:lnTo>
                      <a:pt x="88" y="75"/>
                    </a:lnTo>
                    <a:lnTo>
                      <a:pt x="0" y="4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1" name="Line 2461"/>
              <p:cNvSpPr>
                <a:spLocks noChangeShapeType="1"/>
              </p:cNvSpPr>
              <p:nvPr/>
            </p:nvSpPr>
            <p:spPr bwMode="auto">
              <a:xfrm flipV="1">
                <a:off x="1815" y="1671"/>
                <a:ext cx="31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2" name="Freeform 2462"/>
              <p:cNvSpPr>
                <a:spLocks/>
              </p:cNvSpPr>
              <p:nvPr/>
            </p:nvSpPr>
            <p:spPr bwMode="auto">
              <a:xfrm>
                <a:off x="2124" y="1659"/>
                <a:ext cx="30" cy="25"/>
              </a:xfrm>
              <a:custGeom>
                <a:avLst/>
                <a:gdLst>
                  <a:gd name="T0" fmla="*/ 0 w 89"/>
                  <a:gd name="T1" fmla="*/ 0 h 75"/>
                  <a:gd name="T2" fmla="*/ 0 w 89"/>
                  <a:gd name="T3" fmla="*/ 0 h 75"/>
                  <a:gd name="T4" fmla="*/ 0 w 89"/>
                  <a:gd name="T5" fmla="*/ 0 h 75"/>
                  <a:gd name="T6" fmla="*/ 0 w 89"/>
                  <a:gd name="T7" fmla="*/ 0 h 75"/>
                  <a:gd name="T8" fmla="*/ 0 w 8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5"/>
                  <a:gd name="T17" fmla="*/ 89 w 8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5">
                    <a:moveTo>
                      <a:pt x="3" y="75"/>
                    </a:moveTo>
                    <a:lnTo>
                      <a:pt x="15" y="38"/>
                    </a:lnTo>
                    <a:lnTo>
                      <a:pt x="0" y="0"/>
                    </a:lnTo>
                    <a:lnTo>
                      <a:pt x="89" y="35"/>
                    </a:lnTo>
                    <a:lnTo>
                      <a:pt x="3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23" name="Line 2463"/>
              <p:cNvSpPr>
                <a:spLocks noChangeShapeType="1"/>
              </p:cNvSpPr>
              <p:nvPr/>
            </p:nvSpPr>
            <p:spPr bwMode="auto">
              <a:xfrm>
                <a:off x="1824" y="1686"/>
                <a:ext cx="14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588" name="Rectangle 2465"/>
            <p:cNvSpPr>
              <a:spLocks noChangeArrowheads="1"/>
            </p:cNvSpPr>
            <p:nvPr/>
          </p:nvSpPr>
          <p:spPr bwMode="auto">
            <a:xfrm>
              <a:off x="2827" y="12474"/>
              <a:ext cx="1493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Air Traffic Control</a:t>
              </a:r>
              <a:endParaRPr lang="en-US" sz="1350"/>
            </a:p>
          </p:txBody>
        </p:sp>
        <p:grpSp>
          <p:nvGrpSpPr>
            <p:cNvPr id="13" name="Group 2466"/>
            <p:cNvGrpSpPr>
              <a:grpSpLocks/>
            </p:cNvGrpSpPr>
            <p:nvPr/>
          </p:nvGrpSpPr>
          <p:grpSpPr bwMode="auto">
            <a:xfrm rot="-7018568">
              <a:off x="4500" y="11156"/>
              <a:ext cx="183" cy="700"/>
              <a:chOff x="2458" y="1078"/>
              <a:chExt cx="86" cy="138"/>
            </a:xfrm>
          </p:grpSpPr>
          <p:sp>
            <p:nvSpPr>
              <p:cNvPr id="20614" name="Line 2467"/>
              <p:cNvSpPr>
                <a:spLocks noChangeShapeType="1"/>
              </p:cNvSpPr>
              <p:nvPr/>
            </p:nvSpPr>
            <p:spPr bwMode="auto">
              <a:xfrm>
                <a:off x="2466" y="1098"/>
                <a:ext cx="31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5" name="Freeform 2468"/>
              <p:cNvSpPr>
                <a:spLocks/>
              </p:cNvSpPr>
              <p:nvPr/>
            </p:nvSpPr>
            <p:spPr bwMode="auto">
              <a:xfrm>
                <a:off x="2458" y="1078"/>
                <a:ext cx="23" cy="31"/>
              </a:xfrm>
              <a:custGeom>
                <a:avLst/>
                <a:gdLst>
                  <a:gd name="T0" fmla="*/ 0 w 70"/>
                  <a:gd name="T1" fmla="*/ 0 h 95"/>
                  <a:gd name="T2" fmla="*/ 0 w 70"/>
                  <a:gd name="T3" fmla="*/ 0 h 95"/>
                  <a:gd name="T4" fmla="*/ 0 w 70"/>
                  <a:gd name="T5" fmla="*/ 0 h 95"/>
                  <a:gd name="T6" fmla="*/ 0 w 70"/>
                  <a:gd name="T7" fmla="*/ 0 h 95"/>
                  <a:gd name="T8" fmla="*/ 0 w 70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5"/>
                  <a:gd name="T17" fmla="*/ 70 w 7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5">
                    <a:moveTo>
                      <a:pt x="70" y="66"/>
                    </a:moveTo>
                    <a:lnTo>
                      <a:pt x="30" y="69"/>
                    </a:lnTo>
                    <a:lnTo>
                      <a:pt x="0" y="95"/>
                    </a:lnTo>
                    <a:lnTo>
                      <a:pt x="1" y="0"/>
                    </a:lnTo>
                    <a:lnTo>
                      <a:pt x="7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6" name="Line 2469"/>
              <p:cNvSpPr>
                <a:spLocks noChangeShapeType="1"/>
              </p:cNvSpPr>
              <p:nvPr/>
            </p:nvSpPr>
            <p:spPr bwMode="auto">
              <a:xfrm>
                <a:off x="2505" y="1124"/>
                <a:ext cx="30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7" name="Freeform 2470"/>
              <p:cNvSpPr>
                <a:spLocks/>
              </p:cNvSpPr>
              <p:nvPr/>
            </p:nvSpPr>
            <p:spPr bwMode="auto">
              <a:xfrm>
                <a:off x="2521" y="1184"/>
                <a:ext cx="23" cy="3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5"/>
                  <a:gd name="T17" fmla="*/ 69 w 6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5">
                    <a:moveTo>
                      <a:pt x="0" y="29"/>
                    </a:moveTo>
                    <a:lnTo>
                      <a:pt x="39" y="27"/>
                    </a:lnTo>
                    <a:lnTo>
                      <a:pt x="69" y="0"/>
                    </a:lnTo>
                    <a:lnTo>
                      <a:pt x="68" y="9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8" name="Line 2471"/>
              <p:cNvSpPr>
                <a:spLocks noChangeShapeType="1"/>
              </p:cNvSpPr>
              <p:nvPr/>
            </p:nvSpPr>
            <p:spPr bwMode="auto">
              <a:xfrm flipH="1">
                <a:off x="2499" y="1127"/>
                <a:ext cx="5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590" name="Text Box 2472"/>
            <p:cNvSpPr txBox="1">
              <a:spLocks noChangeArrowheads="1"/>
            </p:cNvSpPr>
            <p:nvPr/>
          </p:nvSpPr>
          <p:spPr bwMode="auto">
            <a:xfrm rot="-2409650">
              <a:off x="6094" y="9858"/>
              <a:ext cx="1407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750" b="1">
                  <a:solidFill>
                    <a:srgbClr val="FF0000"/>
                  </a:solidFill>
                </a:rPr>
                <a:t>GPS Time &amp;</a:t>
              </a:r>
            </a:p>
            <a:p>
              <a:r>
                <a:rPr lang="en-US" sz="750" b="1">
                  <a:solidFill>
                    <a:srgbClr val="FF0000"/>
                  </a:solidFill>
                </a:rPr>
                <a:t>Position</a:t>
              </a:r>
              <a:endParaRPr lang="en-US" sz="1350"/>
            </a:p>
          </p:txBody>
        </p:sp>
        <p:pic>
          <p:nvPicPr>
            <p:cNvPr id="20591" name="Picture 2473" descr="cargo_ship-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41" y="11296"/>
              <a:ext cx="1718" cy="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2" name="Rectangle 2474"/>
            <p:cNvSpPr>
              <a:spLocks noChangeArrowheads="1"/>
            </p:cNvSpPr>
            <p:nvPr/>
          </p:nvSpPr>
          <p:spPr bwMode="auto">
            <a:xfrm>
              <a:off x="6890" y="12648"/>
              <a:ext cx="1098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Ship Routing</a:t>
              </a:r>
              <a:endParaRPr lang="en-US" sz="1350"/>
            </a:p>
          </p:txBody>
        </p:sp>
        <p:pic>
          <p:nvPicPr>
            <p:cNvPr id="20593" name="Picture 2481" descr="Comm Satellite_front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033882">
              <a:off x="7435" y="10252"/>
              <a:ext cx="782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2491"/>
            <p:cNvGrpSpPr>
              <a:grpSpLocks/>
            </p:cNvGrpSpPr>
            <p:nvPr/>
          </p:nvGrpSpPr>
          <p:grpSpPr bwMode="auto">
            <a:xfrm rot="-189563">
              <a:off x="7741" y="11002"/>
              <a:ext cx="180" cy="412"/>
              <a:chOff x="2458" y="1078"/>
              <a:chExt cx="86" cy="138"/>
            </a:xfrm>
          </p:grpSpPr>
          <p:sp>
            <p:nvSpPr>
              <p:cNvPr id="20609" name="Line 2492"/>
              <p:cNvSpPr>
                <a:spLocks noChangeShapeType="1"/>
              </p:cNvSpPr>
              <p:nvPr/>
            </p:nvSpPr>
            <p:spPr bwMode="auto">
              <a:xfrm>
                <a:off x="2466" y="1098"/>
                <a:ext cx="31" cy="7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0" name="Freeform 2493"/>
              <p:cNvSpPr>
                <a:spLocks/>
              </p:cNvSpPr>
              <p:nvPr/>
            </p:nvSpPr>
            <p:spPr bwMode="auto">
              <a:xfrm>
                <a:off x="2458" y="1078"/>
                <a:ext cx="23" cy="31"/>
              </a:xfrm>
              <a:custGeom>
                <a:avLst/>
                <a:gdLst>
                  <a:gd name="T0" fmla="*/ 0 w 70"/>
                  <a:gd name="T1" fmla="*/ 0 h 95"/>
                  <a:gd name="T2" fmla="*/ 0 w 70"/>
                  <a:gd name="T3" fmla="*/ 0 h 95"/>
                  <a:gd name="T4" fmla="*/ 0 w 70"/>
                  <a:gd name="T5" fmla="*/ 0 h 95"/>
                  <a:gd name="T6" fmla="*/ 0 w 70"/>
                  <a:gd name="T7" fmla="*/ 0 h 95"/>
                  <a:gd name="T8" fmla="*/ 0 w 70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5"/>
                  <a:gd name="T17" fmla="*/ 70 w 7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5">
                    <a:moveTo>
                      <a:pt x="70" y="66"/>
                    </a:moveTo>
                    <a:lnTo>
                      <a:pt x="30" y="69"/>
                    </a:lnTo>
                    <a:lnTo>
                      <a:pt x="0" y="95"/>
                    </a:lnTo>
                    <a:lnTo>
                      <a:pt x="1" y="0"/>
                    </a:lnTo>
                    <a:lnTo>
                      <a:pt x="7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1" name="Line 2494"/>
              <p:cNvSpPr>
                <a:spLocks noChangeShapeType="1"/>
              </p:cNvSpPr>
              <p:nvPr/>
            </p:nvSpPr>
            <p:spPr bwMode="auto">
              <a:xfrm>
                <a:off x="2505" y="1124"/>
                <a:ext cx="30" cy="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2" name="Freeform 2495"/>
              <p:cNvSpPr>
                <a:spLocks/>
              </p:cNvSpPr>
              <p:nvPr/>
            </p:nvSpPr>
            <p:spPr bwMode="auto">
              <a:xfrm>
                <a:off x="2521" y="1184"/>
                <a:ext cx="23" cy="32"/>
              </a:xfrm>
              <a:custGeom>
                <a:avLst/>
                <a:gdLst>
                  <a:gd name="T0" fmla="*/ 0 w 69"/>
                  <a:gd name="T1" fmla="*/ 0 h 95"/>
                  <a:gd name="T2" fmla="*/ 0 w 69"/>
                  <a:gd name="T3" fmla="*/ 0 h 95"/>
                  <a:gd name="T4" fmla="*/ 0 w 69"/>
                  <a:gd name="T5" fmla="*/ 0 h 95"/>
                  <a:gd name="T6" fmla="*/ 0 w 69"/>
                  <a:gd name="T7" fmla="*/ 0 h 95"/>
                  <a:gd name="T8" fmla="*/ 0 w 6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5"/>
                  <a:gd name="T17" fmla="*/ 69 w 6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5">
                    <a:moveTo>
                      <a:pt x="0" y="29"/>
                    </a:moveTo>
                    <a:lnTo>
                      <a:pt x="39" y="27"/>
                    </a:lnTo>
                    <a:lnTo>
                      <a:pt x="69" y="0"/>
                    </a:lnTo>
                    <a:lnTo>
                      <a:pt x="68" y="9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13" name="Line 2496"/>
              <p:cNvSpPr>
                <a:spLocks noChangeShapeType="1"/>
              </p:cNvSpPr>
              <p:nvPr/>
            </p:nvSpPr>
            <p:spPr bwMode="auto">
              <a:xfrm flipH="1">
                <a:off x="2499" y="1127"/>
                <a:ext cx="5" cy="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5" name="Group 2497"/>
            <p:cNvGrpSpPr>
              <a:grpSpLocks/>
            </p:cNvGrpSpPr>
            <p:nvPr/>
          </p:nvGrpSpPr>
          <p:grpSpPr bwMode="auto">
            <a:xfrm rot="-341488">
              <a:off x="6040" y="10977"/>
              <a:ext cx="1500" cy="177"/>
              <a:chOff x="1637" y="1659"/>
              <a:chExt cx="517" cy="83"/>
            </a:xfrm>
          </p:grpSpPr>
          <p:sp>
            <p:nvSpPr>
              <p:cNvPr id="20604" name="Line 2498"/>
              <p:cNvSpPr>
                <a:spLocks noChangeShapeType="1"/>
              </p:cNvSpPr>
              <p:nvPr/>
            </p:nvSpPr>
            <p:spPr bwMode="auto">
              <a:xfrm flipV="1">
                <a:off x="1658" y="1718"/>
                <a:ext cx="31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5" name="Freeform 2499"/>
              <p:cNvSpPr>
                <a:spLocks/>
              </p:cNvSpPr>
              <p:nvPr/>
            </p:nvSpPr>
            <p:spPr bwMode="auto">
              <a:xfrm>
                <a:off x="1637" y="1717"/>
                <a:ext cx="30" cy="25"/>
              </a:xfrm>
              <a:custGeom>
                <a:avLst/>
                <a:gdLst>
                  <a:gd name="T0" fmla="*/ 0 w 88"/>
                  <a:gd name="T1" fmla="*/ 0 h 75"/>
                  <a:gd name="T2" fmla="*/ 0 w 88"/>
                  <a:gd name="T3" fmla="*/ 0 h 75"/>
                  <a:gd name="T4" fmla="*/ 0 w 88"/>
                  <a:gd name="T5" fmla="*/ 0 h 75"/>
                  <a:gd name="T6" fmla="*/ 0 w 88"/>
                  <a:gd name="T7" fmla="*/ 0 h 75"/>
                  <a:gd name="T8" fmla="*/ 0 w 88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75"/>
                  <a:gd name="T17" fmla="*/ 88 w 8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75">
                    <a:moveTo>
                      <a:pt x="85" y="0"/>
                    </a:moveTo>
                    <a:lnTo>
                      <a:pt x="74" y="38"/>
                    </a:lnTo>
                    <a:lnTo>
                      <a:pt x="88" y="75"/>
                    </a:lnTo>
                    <a:lnTo>
                      <a:pt x="0" y="41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6" name="Line 2500"/>
              <p:cNvSpPr>
                <a:spLocks noChangeShapeType="1"/>
              </p:cNvSpPr>
              <p:nvPr/>
            </p:nvSpPr>
            <p:spPr bwMode="auto">
              <a:xfrm flipV="1">
                <a:off x="1815" y="1671"/>
                <a:ext cx="317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7" name="Freeform 2501"/>
              <p:cNvSpPr>
                <a:spLocks/>
              </p:cNvSpPr>
              <p:nvPr/>
            </p:nvSpPr>
            <p:spPr bwMode="auto">
              <a:xfrm>
                <a:off x="2124" y="1659"/>
                <a:ext cx="30" cy="25"/>
              </a:xfrm>
              <a:custGeom>
                <a:avLst/>
                <a:gdLst>
                  <a:gd name="T0" fmla="*/ 0 w 89"/>
                  <a:gd name="T1" fmla="*/ 0 h 75"/>
                  <a:gd name="T2" fmla="*/ 0 w 89"/>
                  <a:gd name="T3" fmla="*/ 0 h 75"/>
                  <a:gd name="T4" fmla="*/ 0 w 89"/>
                  <a:gd name="T5" fmla="*/ 0 h 75"/>
                  <a:gd name="T6" fmla="*/ 0 w 89"/>
                  <a:gd name="T7" fmla="*/ 0 h 75"/>
                  <a:gd name="T8" fmla="*/ 0 w 89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75"/>
                  <a:gd name="T17" fmla="*/ 89 w 8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75">
                    <a:moveTo>
                      <a:pt x="3" y="75"/>
                    </a:moveTo>
                    <a:lnTo>
                      <a:pt x="15" y="38"/>
                    </a:lnTo>
                    <a:lnTo>
                      <a:pt x="0" y="0"/>
                    </a:lnTo>
                    <a:lnTo>
                      <a:pt x="89" y="35"/>
                    </a:lnTo>
                    <a:lnTo>
                      <a:pt x="3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08" name="Line 2502"/>
              <p:cNvSpPr>
                <a:spLocks noChangeShapeType="1"/>
              </p:cNvSpPr>
              <p:nvPr/>
            </p:nvSpPr>
            <p:spPr bwMode="auto">
              <a:xfrm>
                <a:off x="1824" y="1686"/>
                <a:ext cx="147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20596" name="Text Box 2503"/>
            <p:cNvSpPr txBox="1">
              <a:spLocks noChangeArrowheads="1"/>
            </p:cNvSpPr>
            <p:nvPr/>
          </p:nvSpPr>
          <p:spPr bwMode="auto">
            <a:xfrm rot="2349651">
              <a:off x="9171" y="9786"/>
              <a:ext cx="1407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r>
                <a:rPr lang="en-US" sz="750" b="1">
                  <a:solidFill>
                    <a:srgbClr val="FF0000"/>
                  </a:solidFill>
                </a:rPr>
                <a:t>GPS Time &amp;</a:t>
              </a:r>
            </a:p>
            <a:p>
              <a:r>
                <a:rPr lang="en-US" sz="750" b="1">
                  <a:solidFill>
                    <a:srgbClr val="FF0000"/>
                  </a:solidFill>
                </a:rPr>
                <a:t>Position</a:t>
              </a:r>
              <a:endParaRPr lang="en-US" sz="1350"/>
            </a:p>
          </p:txBody>
        </p:sp>
        <p:pic>
          <p:nvPicPr>
            <p:cNvPr id="20597" name="Picture 2504" descr="razr_phone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10" y="11517"/>
              <a:ext cx="932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8" name="Rectangle 2505"/>
            <p:cNvSpPr>
              <a:spLocks noChangeArrowheads="1"/>
            </p:cNvSpPr>
            <p:nvPr/>
          </p:nvSpPr>
          <p:spPr bwMode="auto">
            <a:xfrm>
              <a:off x="12858" y="12443"/>
              <a:ext cx="1409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Relay Position</a:t>
              </a:r>
            </a:p>
            <a:p>
              <a:pPr algn="ctr"/>
              <a:r>
                <a:rPr lang="en-US" sz="600">
                  <a:solidFill>
                    <a:srgbClr val="000000"/>
                  </a:solidFill>
                </a:rPr>
                <a:t>To 911 Dispatch</a:t>
              </a:r>
              <a:endParaRPr lang="en-US" sz="1350"/>
            </a:p>
          </p:txBody>
        </p:sp>
        <p:pic>
          <p:nvPicPr>
            <p:cNvPr id="20599" name="Picture 2506" descr="globe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010103"/>
                </a:clrFrom>
                <a:clrTo>
                  <a:srgbClr val="01010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50" y="11208"/>
              <a:ext cx="1092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0" name="Picture 2507" descr="irid3d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5847"/>
            <a:stretch>
              <a:fillRect/>
            </a:stretch>
          </p:blipFill>
          <p:spPr bwMode="auto">
            <a:xfrm>
              <a:off x="10441" y="10282"/>
              <a:ext cx="1875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1" name="Text Box 2509"/>
            <p:cNvSpPr txBox="1">
              <a:spLocks noChangeArrowheads="1"/>
            </p:cNvSpPr>
            <p:nvPr/>
          </p:nvSpPr>
          <p:spPr bwMode="auto">
            <a:xfrm>
              <a:off x="10741" y="12063"/>
              <a:ext cx="130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algn="ctr"/>
              <a:r>
                <a:rPr lang="en-US" sz="750" b="1">
                  <a:solidFill>
                    <a:srgbClr val="000000"/>
                  </a:solidFill>
                </a:rPr>
                <a:t>Comms</a:t>
              </a:r>
            </a:p>
            <a:p>
              <a:pPr algn="ctr"/>
              <a:r>
                <a:rPr lang="en-US" sz="750" b="1">
                  <a:solidFill>
                    <a:srgbClr val="000000"/>
                  </a:solidFill>
                </a:rPr>
                <a:t>Networks</a:t>
              </a:r>
              <a:endParaRPr lang="en-US" sz="1350"/>
            </a:p>
          </p:txBody>
        </p:sp>
        <p:sp>
          <p:nvSpPr>
            <p:cNvPr id="20602" name="Text Box 2510"/>
            <p:cNvSpPr txBox="1">
              <a:spLocks noChangeArrowheads="1"/>
            </p:cNvSpPr>
            <p:nvPr/>
          </p:nvSpPr>
          <p:spPr bwMode="auto">
            <a:xfrm>
              <a:off x="8772" y="12906"/>
              <a:ext cx="5199" cy="4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930" tIns="23465" rIns="46930" bIns="23465"/>
            <a:lstStyle/>
            <a:p>
              <a:pPr lvl="1"/>
              <a:r>
                <a:rPr lang="en-US" sz="750" b="1">
                  <a:solidFill>
                    <a:srgbClr val="000000"/>
                  </a:solidFill>
                </a:rPr>
                <a:t>GPS Supporting Communications Systems</a:t>
              </a:r>
              <a:endParaRPr lang="en-US" sz="1350"/>
            </a:p>
          </p:txBody>
        </p:sp>
        <p:pic>
          <p:nvPicPr>
            <p:cNvPr id="20603" name="Picture 2511" descr="units-4-wireless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342" y="9360"/>
              <a:ext cx="1600" cy="1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7" name="Rectangle 396"/>
          <p:cNvSpPr/>
          <p:nvPr/>
        </p:nvSpPr>
        <p:spPr>
          <a:xfrm>
            <a:off x="1075127" y="4640095"/>
            <a:ext cx="47434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GPS Critical Infrastructure  Timing Study:  Usage/Loss </a:t>
            </a:r>
            <a:r>
              <a:rPr lang="en-US" sz="1050" b="1" dirty="0" smtClean="0">
                <a:solidFill>
                  <a:schemeClr val="tx2"/>
                </a:solidFill>
              </a:rPr>
              <a:t>Impacts/Backups/Mitigation</a:t>
            </a:r>
          </a:p>
          <a:p>
            <a:pPr algn="ctr"/>
            <a:r>
              <a:rPr lang="en-US" sz="1050" b="1" dirty="0" smtClean="0">
                <a:solidFill>
                  <a:schemeClr val="tx2"/>
                </a:solidFill>
              </a:rPr>
              <a:t>James </a:t>
            </a:r>
            <a:r>
              <a:rPr lang="en-US" sz="1050" b="1" dirty="0" err="1" smtClean="0">
                <a:solidFill>
                  <a:schemeClr val="tx2"/>
                </a:solidFill>
              </a:rPr>
              <a:t>Caverly</a:t>
            </a:r>
            <a:r>
              <a:rPr lang="en-US" sz="1050" b="1" dirty="0" smtClean="0">
                <a:solidFill>
                  <a:schemeClr val="tx2"/>
                </a:solidFill>
              </a:rPr>
              <a:t>, NPPD (DHS) 2007</a:t>
            </a:r>
            <a:endParaRPr lang="en-US" sz="1050" b="1" dirty="0"/>
          </a:p>
        </p:txBody>
      </p:sp>
      <p:sp>
        <p:nvSpPr>
          <p:cNvPr id="16" name="Rectangle 15"/>
          <p:cNvSpPr/>
          <p:nvPr/>
        </p:nvSpPr>
        <p:spPr>
          <a:xfrm>
            <a:off x="228600" y="171451"/>
            <a:ext cx="76200" cy="46862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 flipV="1">
            <a:off x="228600" y="73404"/>
            <a:ext cx="6201967" cy="790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1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50" y="514350"/>
            <a:ext cx="6400800" cy="44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US </a:t>
            </a: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Mandate for Action</a:t>
            </a:r>
            <a:endParaRPr 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705576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NSPD-39</a:t>
            </a:r>
          </a:p>
          <a:p>
            <a:pPr algn="ctr"/>
            <a:r>
              <a:rPr lang="en-US" dirty="0" smtClean="0"/>
              <a:t>December </a:t>
            </a:r>
            <a:r>
              <a:rPr lang="en-US" dirty="0"/>
              <a:t>15, </a:t>
            </a:r>
            <a:r>
              <a:rPr lang="en-US" dirty="0" smtClean="0"/>
              <a:t>2004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87" y="1704205"/>
            <a:ext cx="248602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66800" y="2129677"/>
            <a:ext cx="600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“Acquire a GPS</a:t>
            </a:r>
          </a:p>
          <a:p>
            <a:pPr algn="ctr"/>
            <a:r>
              <a:rPr lang="en-US" sz="4000" b="1" dirty="0" smtClean="0"/>
              <a:t>Backup …”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4</a:t>
            </a:fld>
            <a:endParaRPr lang="en-US"/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304800" y="297065"/>
            <a:ext cx="6115050" cy="754380"/>
          </a:xfrm>
        </p:spPr>
        <p:txBody>
          <a:bodyPr>
            <a:normAutofit/>
          </a:bodyPr>
          <a:lstStyle>
            <a:extLst/>
          </a:lstStyle>
          <a:p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  <a:ea typeface="+mn-ea"/>
                <a:cs typeface="+mn-cs"/>
              </a:rPr>
              <a:t>Selected Technology - </a:t>
            </a:r>
            <a:r>
              <a:rPr lang="en-US" sz="3300" dirty="0" err="1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  <a:ea typeface="+mn-ea"/>
                <a:cs typeface="+mn-cs"/>
              </a:rPr>
              <a:t>eLoran</a:t>
            </a:r>
            <a:endParaRPr lang="en-US" sz="3300" dirty="0">
              <a:solidFill>
                <a:schemeClr val="tx2">
                  <a:lumMod val="50000"/>
                </a:schemeClr>
              </a:solidFill>
              <a:latin typeface="Garamond Premr Pro" pitchFamily="18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81150"/>
            <a:ext cx="1813822" cy="3023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1422430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Power (400kw </a:t>
            </a:r>
            <a:r>
              <a:rPr lang="en-US" sz="2400" dirty="0" err="1" smtClean="0"/>
              <a:t>xmitter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Low Frequency (100 kHz)</a:t>
            </a:r>
          </a:p>
          <a:p>
            <a:endParaRPr lang="en-US" sz="2400" dirty="0"/>
          </a:p>
          <a:p>
            <a:r>
              <a:rPr lang="en-US" sz="2400" dirty="0" smtClean="0"/>
              <a:t>Penetrates:</a:t>
            </a:r>
          </a:p>
          <a:p>
            <a:pPr lvl="1"/>
            <a:r>
              <a:rPr lang="en-US" sz="2400" dirty="0" smtClean="0"/>
              <a:t>Indoors</a:t>
            </a:r>
          </a:p>
          <a:p>
            <a:pPr lvl="1"/>
            <a:r>
              <a:rPr lang="en-US" sz="2400" dirty="0" smtClean="0"/>
              <a:t>Underwater</a:t>
            </a:r>
          </a:p>
          <a:p>
            <a:pPr lvl="1"/>
            <a:r>
              <a:rPr lang="en-US" sz="2400" dirty="0" smtClean="0"/>
              <a:t>Underground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February 2008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5</a:t>
            </a:fld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/>
          </p:cNvSpPr>
          <p:nvPr>
            <p:ph type="title"/>
          </p:nvPr>
        </p:nvSpPr>
        <p:spPr>
          <a:xfrm>
            <a:off x="218207" y="248339"/>
            <a:ext cx="6115050" cy="754380"/>
          </a:xfrm>
        </p:spPr>
        <p:txBody>
          <a:bodyPr>
            <a:normAutofit/>
          </a:bodyPr>
          <a:lstStyle>
            <a:extLst/>
          </a:lstStyle>
          <a:p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  <a:ea typeface="+mn-ea"/>
                <a:cs typeface="+mn-cs"/>
              </a:rPr>
              <a:t>RNT Foundation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25" y="1594768"/>
            <a:ext cx="865586" cy="865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56" y="1569354"/>
            <a:ext cx="865586" cy="865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24" y="1496223"/>
            <a:ext cx="865586" cy="865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444" y="3176330"/>
            <a:ext cx="865586" cy="865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652" y="2920905"/>
            <a:ext cx="865586" cy="865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1098" y="3781020"/>
            <a:ext cx="865586" cy="865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650" y="3587796"/>
            <a:ext cx="865586" cy="8655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117" y="3910958"/>
            <a:ext cx="865586" cy="865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6463" y="3279047"/>
            <a:ext cx="865586" cy="8655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606" y="3297823"/>
            <a:ext cx="880457" cy="880457"/>
          </a:xfrm>
          <a:prstGeom prst="rect">
            <a:avLst/>
          </a:prstGeom>
        </p:spPr>
      </p:pic>
      <p:pic>
        <p:nvPicPr>
          <p:cNvPr id="8194" name="Picture 2" descr="http://rntfnd.org/wp-content/uploads/ssf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94" y="1409253"/>
            <a:ext cx="865585" cy="8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ntfnd.org/wp-content/uploads/ursanav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7" y="2333692"/>
            <a:ext cx="865585" cy="8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50782" y="1196789"/>
            <a:ext cx="29146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u="sng" dirty="0"/>
              <a:t>International </a:t>
            </a:r>
            <a:r>
              <a:rPr lang="en-US" b="1" u="sng" dirty="0" smtClean="0"/>
              <a:t>Membership</a:t>
            </a:r>
            <a:endParaRPr lang="en-US" b="1" u="sng" dirty="0"/>
          </a:p>
          <a:p>
            <a:pPr algn="ctr">
              <a:lnSpc>
                <a:spcPct val="130000"/>
              </a:lnSpc>
            </a:pPr>
            <a:r>
              <a:rPr lang="en-US" b="1" dirty="0"/>
              <a:t>Poland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Netherlands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Norway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Egypt</a:t>
            </a:r>
          </a:p>
          <a:p>
            <a:pPr algn="ctr">
              <a:lnSpc>
                <a:spcPct val="130000"/>
              </a:lnSpc>
            </a:pPr>
            <a:r>
              <a:rPr lang="en-US" b="1" dirty="0"/>
              <a:t>United Kingdom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/>
              <a:t>Australia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/>
              <a:t>Canada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/>
              <a:t>Switzerland 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/>
              <a:t>United States</a:t>
            </a:r>
            <a:endParaRPr lang="en-US" b="1" dirty="0"/>
          </a:p>
        </p:txBody>
      </p:sp>
      <p:pic>
        <p:nvPicPr>
          <p:cNvPr id="5122" name="Picture 2" descr="http://rntfnd.org/wp-content/uploads/exeli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23" y="2411953"/>
            <a:ext cx="894314" cy="8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0" y="870838"/>
            <a:ext cx="400050" cy="183357"/>
          </a:xfrm>
        </p:spPr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6</a:t>
            </a:fld>
            <a:endParaRPr lang="en-US"/>
          </a:p>
        </p:txBody>
      </p:sp>
      <p:sp>
        <p:nvSpPr>
          <p:cNvPr id="21" name="Rectangle 4"/>
          <p:cNvSpPr txBox="1">
            <a:spLocks/>
          </p:cNvSpPr>
          <p:nvPr/>
        </p:nvSpPr>
        <p:spPr>
          <a:xfrm>
            <a:off x="5396871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  <p:pic>
        <p:nvPicPr>
          <p:cNvPr id="1026" name="Picture 2" descr="Googl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43" y="2490965"/>
            <a:ext cx="1520825" cy="53709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7424" y="4229544"/>
            <a:ext cx="1257300" cy="447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9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US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Congress Concerned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1665625"/>
            <a:ext cx="419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aramond Premr Pro" pitchFamily="18" charset="0"/>
              </a:rPr>
              <a:t>‘When space is not available – what’s the plan?” </a:t>
            </a:r>
          </a:p>
          <a:p>
            <a:pPr algn="ctr"/>
            <a:endParaRPr lang="en-US" sz="3600" dirty="0">
              <a:latin typeface="Garamond Premr Pro" pitchFamily="18" charset="0"/>
            </a:endParaRPr>
          </a:p>
          <a:p>
            <a:pPr algn="ctr"/>
            <a:r>
              <a:rPr lang="en-US" sz="1400" dirty="0" smtClean="0"/>
              <a:t>Public Law 113-66 </a:t>
            </a:r>
          </a:p>
          <a:p>
            <a:pPr algn="ctr"/>
            <a:r>
              <a:rPr lang="en-US" sz="1400" dirty="0" smtClean="0"/>
              <a:t>Defense Authorization Act for 2014</a:t>
            </a:r>
            <a:endParaRPr lang="en-US" sz="1400" dirty="0"/>
          </a:p>
          <a:p>
            <a:pPr algn="ctr"/>
            <a:endParaRPr lang="en-US" sz="3600" dirty="0" smtClean="0">
              <a:latin typeface="Garamond Premr Pro" pitchFamily="18" charset="0"/>
            </a:endParaRPr>
          </a:p>
        </p:txBody>
      </p:sp>
      <p:pic>
        <p:nvPicPr>
          <p:cNvPr id="3077" name="Picture 5" descr="C:\Users\jamie hubans.AHF\AppData\Local\Microsoft\Windows\Temporary Internet Files\Content.IE5\UU03FHM0\MP900401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4500"/>
            <a:ext cx="1561338" cy="234086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7</a:t>
            </a:fld>
            <a:endParaRPr lang="en-US"/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US 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Congress Concerned</a:t>
            </a:r>
          </a:p>
        </p:txBody>
      </p:sp>
      <p:pic>
        <p:nvPicPr>
          <p:cNvPr id="7" name="Hearing Short - Sma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937" y="1504950"/>
            <a:ext cx="5610075" cy="3146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8</a:t>
            </a:fld>
            <a:endParaRPr lang="en-US"/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Garamond Premr Pro" pitchFamily="18" charset="0"/>
              </a:rPr>
              <a:t>US Law – 18 December 2014</a:t>
            </a:r>
            <a:endParaRPr lang="en-US" sz="3300" dirty="0">
              <a:solidFill>
                <a:schemeClr val="tx2">
                  <a:lumMod val="50000"/>
                </a:schemeClr>
              </a:solidFill>
              <a:latin typeface="Garamond Premr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" y="1428750"/>
            <a:ext cx="5895975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>
              <a:spcAft>
                <a:spcPts val="450"/>
              </a:spcAft>
            </a:pPr>
            <a:r>
              <a:rPr lang="en-US" sz="2800" dirty="0" smtClean="0"/>
              <a:t>Preserve Loran </a:t>
            </a:r>
            <a:r>
              <a:rPr lang="en-US" sz="2800" dirty="0"/>
              <a:t>infrastructure </a:t>
            </a:r>
            <a:endParaRPr lang="en-US" sz="2800" dirty="0" smtClean="0"/>
          </a:p>
          <a:p>
            <a:pPr indent="-114300">
              <a:spcAft>
                <a:spcPts val="450"/>
              </a:spcAft>
            </a:pPr>
            <a:r>
              <a:rPr lang="en-US" sz="2800" dirty="0"/>
              <a:t> </a:t>
            </a:r>
            <a:r>
              <a:rPr lang="en-US" sz="2800" dirty="0" smtClean="0"/>
              <a:t>      for possible re-use</a:t>
            </a:r>
          </a:p>
          <a:p>
            <a:pPr indent="-114300">
              <a:spcAft>
                <a:spcPts val="450"/>
              </a:spcAft>
            </a:pPr>
            <a:endParaRPr lang="en-US" sz="2800" dirty="0"/>
          </a:p>
          <a:p>
            <a:pPr indent="-114300"/>
            <a:r>
              <a:rPr lang="en-US" sz="2800" dirty="0" smtClean="0"/>
              <a:t>        Government may enter</a:t>
            </a:r>
          </a:p>
          <a:p>
            <a:pPr indent="-114300"/>
            <a:r>
              <a:rPr lang="en-US" sz="2800" dirty="0" smtClean="0"/>
              <a:t> into a Cooperative </a:t>
            </a:r>
            <a:r>
              <a:rPr lang="en-US" sz="2800" dirty="0"/>
              <a:t>Agreement </a:t>
            </a:r>
            <a:r>
              <a:rPr lang="en-US" sz="2800" dirty="0" smtClean="0"/>
              <a:t>with</a:t>
            </a:r>
          </a:p>
          <a:p>
            <a:pPr indent="-114300"/>
            <a:r>
              <a:rPr lang="en-US" sz="2800" dirty="0"/>
              <a:t> </a:t>
            </a:r>
            <a:r>
              <a:rPr lang="en-US" sz="2800" dirty="0" smtClean="0"/>
              <a:t>      a public </a:t>
            </a:r>
            <a:r>
              <a:rPr lang="en-US" sz="2800" dirty="0"/>
              <a:t>or private entity </a:t>
            </a:r>
            <a:endParaRPr lang="en-US" sz="2800" dirty="0" smtClean="0"/>
          </a:p>
          <a:p>
            <a:pPr indent="-114300"/>
            <a:r>
              <a:rPr lang="en-US" sz="2800" dirty="0"/>
              <a:t> </a:t>
            </a:r>
            <a:r>
              <a:rPr lang="en-US" sz="2800" dirty="0" smtClean="0"/>
              <a:t>             to </a:t>
            </a:r>
            <a:r>
              <a:rPr lang="en-US" sz="2800" dirty="0"/>
              <a:t>build </a:t>
            </a:r>
            <a:r>
              <a:rPr lang="en-US" sz="2800" dirty="0" err="1"/>
              <a:t>eLoran</a:t>
            </a:r>
            <a:endParaRPr lang="en-US" sz="2800" dirty="0"/>
          </a:p>
          <a:p>
            <a:endParaRPr lang="en-US" sz="1400" dirty="0" smtClean="0"/>
          </a:p>
          <a:p>
            <a:r>
              <a:rPr lang="en-US" sz="1400" dirty="0" smtClean="0"/>
              <a:t>S.2444, </a:t>
            </a:r>
            <a:r>
              <a:rPr lang="en-US" sz="1400" dirty="0"/>
              <a:t>Howard Coble US Coast Guard Authorization Act of 2014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9</a:t>
            </a:fld>
            <a:endParaRPr lang="en-US"/>
          </a:p>
        </p:txBody>
      </p:sp>
      <p:pic>
        <p:nvPicPr>
          <p:cNvPr id="5122" name="Picture 2" descr="https://encrypted-tbn3.gstatic.com/images?q=tbn:ANd9GcQ06iOlJSnvyM4KJdLffjIEJx8WFwX8T7Gd5NEpF9tQIkfXQdeD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428750"/>
            <a:ext cx="2286000" cy="1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>
          <a:xfrm>
            <a:off x="5400675" y="4789033"/>
            <a:ext cx="1514475" cy="354467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240030" indent="-240030" defTabSz="68580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RNT </a:t>
            </a:r>
            <a:r>
              <a:rPr lang="en-US" sz="900" b="1" dirty="0" err="1">
                <a:solidFill>
                  <a:srgbClr val="002060"/>
                </a:solidFill>
                <a:latin typeface="Garamond Premr Pro" pitchFamily="18" charset="0"/>
              </a:rPr>
              <a:t>Fnd</a:t>
            </a:r>
            <a:r>
              <a:rPr lang="en-US" sz="900" b="1" dirty="0">
                <a:solidFill>
                  <a:srgbClr val="002060"/>
                </a:solidFill>
                <a:latin typeface="Garamond Premr Pro" pitchFamily="18" charset="0"/>
              </a:rPr>
              <a:t> | </a:t>
            </a:r>
            <a:r>
              <a:rPr lang="en-US" sz="900" b="1" dirty="0" smtClean="0">
                <a:solidFill>
                  <a:srgbClr val="002060"/>
                </a:solidFill>
                <a:latin typeface="Garamond Premr Pro" pitchFamily="18" charset="0"/>
              </a:rPr>
              <a:t>Jan 2015</a:t>
            </a:r>
            <a:endParaRPr lang="en-US" sz="900" b="1" dirty="0">
              <a:solidFill>
                <a:srgbClr val="002060"/>
              </a:solidFill>
              <a:latin typeface="Garamond Premr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455</Words>
  <Application>Microsoft Office PowerPoint</Application>
  <PresentationFormat>Custom</PresentationFormat>
  <Paragraphs>160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Garamond Premr Pro</vt:lpstr>
      <vt:lpstr>Tw Cen MT</vt:lpstr>
      <vt:lpstr>Wingdings</vt:lpstr>
      <vt:lpstr>Wingdings 2</vt:lpstr>
      <vt:lpstr>WidescreenPresentation</vt:lpstr>
      <vt:lpstr>PowerPoint Presentation</vt:lpstr>
      <vt:lpstr>PowerPoint Presentation</vt:lpstr>
      <vt:lpstr>PowerPoint Presentation</vt:lpstr>
      <vt:lpstr>PowerPoint Presentation</vt:lpstr>
      <vt:lpstr>Selected Technology - eLoran</vt:lpstr>
      <vt:lpstr>RNT Foundation </vt:lpstr>
      <vt:lpstr>US Congress Concerned</vt:lpstr>
      <vt:lpstr>US Congress Concerned</vt:lpstr>
      <vt:lpstr>US Law – 18 December 2014</vt:lpstr>
      <vt:lpstr>Administration Concerned</vt:lpstr>
      <vt:lpstr>“I Hate GPS” </vt:lpstr>
      <vt:lpstr>PowerPoint Presentation</vt:lpstr>
      <vt:lpstr>US Army – “How much for 50,000 eLoran Receivers?”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2013-10-31T15:19:27Z</dcterms:created>
  <dcterms:modified xsi:type="dcterms:W3CDTF">2015-01-27T19:39:44Z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