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421" r:id="rId3"/>
    <p:sldId id="399" r:id="rId4"/>
    <p:sldId id="422" r:id="rId5"/>
    <p:sldId id="423" r:id="rId6"/>
    <p:sldId id="430" r:id="rId7"/>
    <p:sldId id="413" r:id="rId8"/>
  </p:sldIdLst>
  <p:sldSz cx="9906000" cy="6858000" type="A4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orient="horz">
          <p15:clr>
            <a:srgbClr val="A4A3A4"/>
          </p15:clr>
        </p15:guide>
        <p15:guide id="4" pos="3891">
          <p15:clr>
            <a:srgbClr val="A4A3A4"/>
          </p15:clr>
        </p15:guide>
        <p15:guide id="5" pos="81">
          <p15:clr>
            <a:srgbClr val="A4A3A4"/>
          </p15:clr>
        </p15:guide>
        <p15:guide id="6" pos="6159">
          <p15:clr>
            <a:srgbClr val="A4A3A4"/>
          </p15:clr>
        </p15:guide>
        <p15:guide id="7" pos="398">
          <p15:clr>
            <a:srgbClr val="A4A3A4"/>
          </p15:clr>
        </p15:guide>
        <p15:guide id="8" pos="1623">
          <p15:clr>
            <a:srgbClr val="A4A3A4"/>
          </p15:clr>
        </p15:guide>
        <p15:guide id="9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3683" autoAdjust="0"/>
  </p:normalViewPr>
  <p:slideViewPr>
    <p:cSldViewPr>
      <p:cViewPr varScale="1">
        <p:scale>
          <a:sx n="45" d="100"/>
          <a:sy n="45" d="100"/>
        </p:scale>
        <p:origin x="53" y="86"/>
      </p:cViewPr>
      <p:guideLst>
        <p:guide orient="horz" pos="2160"/>
        <p:guide orient="horz" pos="799"/>
        <p:guide orient="horz"/>
        <p:guide pos="3891"/>
        <p:guide pos="81"/>
        <p:guide pos="6159"/>
        <p:guide pos="398"/>
        <p:guide pos="1623"/>
        <p:guide pos="3120"/>
      </p:guideLst>
    </p:cSldViewPr>
  </p:slideViewPr>
  <p:outlineViewPr>
    <p:cViewPr>
      <p:scale>
        <a:sx n="33" d="100"/>
        <a:sy n="33" d="100"/>
      </p:scale>
      <p:origin x="0" y="469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5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819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819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34C216-00CD-4DEE-9A83-5CAF0D65E26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197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103C6-3F1F-4F20-862E-E1EB1167C65B}" type="slidenum">
              <a:rPr lang="en-GB"/>
              <a:pPr/>
              <a:t>1</a:t>
            </a:fld>
            <a:endParaRPr lang="en-GB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5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31928-D081-44CA-B5B3-8B1CE37D3842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3003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95F83D-B5D4-4DCE-BC13-F601169F6AA2}" type="slidenum">
              <a:rPr lang="en-GB"/>
              <a:pPr/>
              <a:t>3</a:t>
            </a:fld>
            <a:endParaRPr lang="en-GB"/>
          </a:p>
        </p:txBody>
      </p:sp>
      <p:sp>
        <p:nvSpPr>
          <p:cNvPr id="2048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249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75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19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74395-65E1-40B8-B3C9-280064A15FB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595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7E88A9-87DC-4728-81AF-FABC70A690C7}" type="slidenum">
              <a:rPr lang="en-GB" smtClean="0"/>
              <a:pPr/>
              <a:t>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2026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background_template"/>
          <p:cNvPicPr>
            <a:picLocks noChangeAspect="1" noChangeArrowheads="1"/>
          </p:cNvPicPr>
          <p:nvPr/>
        </p:nvPicPr>
        <p:blipFill>
          <a:blip r:embed="rId2" cstate="print"/>
          <a:srcRect b="2019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1655763"/>
            <a:ext cx="8420100" cy="102393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2950" y="2798763"/>
            <a:ext cx="6934200" cy="1752600"/>
          </a:xfrm>
        </p:spPr>
        <p:txBody>
          <a:bodyPr/>
          <a:lstStyle>
            <a:lvl1pPr marL="381000" indent="-381000">
              <a:defRPr sz="1800"/>
            </a:lvl1pPr>
          </a:lstStyle>
          <a:p>
            <a:r>
              <a:rPr lang="en-GB"/>
              <a:t>Click to edit Master subtitle style</a:t>
            </a:r>
          </a:p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39775" y="4645025"/>
            <a:ext cx="3136900" cy="476250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501B01CE-E1F6-4AD8-B5E0-8D3CC1156B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ADCC9-08B2-4ECA-9D03-E9A4D23616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3300" y="274638"/>
            <a:ext cx="24003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70485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E5B81-818C-46B0-B228-09D04CFFAFB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69500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600200"/>
            <a:ext cx="96012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245225"/>
            <a:ext cx="26543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654300" cy="476250"/>
          </a:xfrm>
        </p:spPr>
        <p:txBody>
          <a:bodyPr/>
          <a:lstStyle>
            <a:lvl1pPr>
              <a:defRPr/>
            </a:lvl1pPr>
          </a:lstStyle>
          <a:p>
            <a:fld id="{B041AB10-6401-4B12-BEDF-59B6B877E8F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69500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4724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724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6245225"/>
            <a:ext cx="26543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654300" cy="476250"/>
          </a:xfrm>
        </p:spPr>
        <p:txBody>
          <a:bodyPr/>
          <a:lstStyle>
            <a:lvl1pPr>
              <a:defRPr/>
            </a:lvl1pPr>
          </a:lstStyle>
          <a:p>
            <a:fld id="{03D0FCFB-574A-4439-9DC8-9C961BB29C9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3CBCE-DD8F-45F0-823B-2462B7716C2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79F21-759A-4BBB-B3CD-B063752076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724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724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FF20E-CC3C-42A9-8751-B621DCDFFD3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B90DC-EA28-4937-A48F-30074CEAEA3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DD6D2-E9EE-4066-9482-C51EC7BD2E6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D5EC3-2025-49E9-9DD4-EB72B5E37F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B2E8A-7DF5-41AB-9556-8870F490043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7881F-7E61-4194-A1B1-4327EBCFF42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backfade_template"/>
          <p:cNvPicPr>
            <a:picLocks noChangeAspect="1" noChangeArrowheads="1"/>
          </p:cNvPicPr>
          <p:nvPr/>
        </p:nvPicPr>
        <p:blipFill>
          <a:blip r:embed="rId15" cstate="print"/>
          <a:srcRect b="1996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74638"/>
            <a:ext cx="6950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9601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5225"/>
            <a:ext cx="2654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654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71079C44-F6D6-4A7A-9FDF-F08A4887A41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-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1941515"/>
            <a:ext cx="8747125" cy="844543"/>
          </a:xfrm>
        </p:spPr>
        <p:txBody>
          <a:bodyPr/>
          <a:lstStyle/>
          <a:p>
            <a:r>
              <a:rPr lang="en-GB" dirty="0" smtClean="0"/>
              <a:t>Resilient PNT Update in Europe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38158" y="2928934"/>
            <a:ext cx="7653328" cy="258829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dirty="0"/>
              <a:t>M</a:t>
            </a:r>
            <a:r>
              <a:rPr lang="en-GB" dirty="0" smtClean="0"/>
              <a:t>artin Bransby</a:t>
            </a:r>
          </a:p>
          <a:p>
            <a:pPr>
              <a:buFont typeface="Wingdings" pitchFamily="2" charset="2"/>
              <a:buNone/>
            </a:pPr>
            <a:r>
              <a:rPr lang="en-GB" sz="1600" dirty="0" smtClean="0"/>
              <a:t>Research and </a:t>
            </a:r>
            <a:r>
              <a:rPr lang="en-GB" sz="1600" dirty="0" err="1" smtClean="0"/>
              <a:t>Radionavigation</a:t>
            </a:r>
            <a:r>
              <a:rPr lang="en-GB" sz="1600" dirty="0" smtClean="0"/>
              <a:t> (R&amp;RNAV)</a:t>
            </a:r>
          </a:p>
          <a:p>
            <a:pPr>
              <a:buFont typeface="Wingdings" pitchFamily="2" charset="2"/>
              <a:buNone/>
            </a:pPr>
            <a:r>
              <a:rPr lang="en-GB" sz="1600" dirty="0" smtClean="0"/>
              <a:t>General Lighthouse Authorities (GLA) of the United Kingdom and Ireland</a:t>
            </a:r>
          </a:p>
          <a:p>
            <a:pPr>
              <a:buFont typeface="Wingdings" pitchFamily="2" charset="2"/>
              <a:buNone/>
            </a:pPr>
            <a:endParaRPr lang="en-GB" sz="1600" dirty="0" smtClean="0"/>
          </a:p>
          <a:p>
            <a:pPr>
              <a:buFont typeface="Wingdings" pitchFamily="2" charset="2"/>
              <a:buNone/>
            </a:pPr>
            <a:r>
              <a:rPr lang="en-GB" sz="1600" dirty="0" smtClean="0"/>
              <a:t>Resilient PNT Forum, Dana Point, CA</a:t>
            </a:r>
          </a:p>
          <a:p>
            <a:pPr>
              <a:buFont typeface="Wingdings" pitchFamily="2" charset="2"/>
              <a:buNone/>
            </a:pPr>
            <a:endParaRPr lang="en-GB" sz="1600" dirty="0" smtClean="0"/>
          </a:p>
          <a:p>
            <a:pPr>
              <a:buFont typeface="Wingdings" pitchFamily="2" charset="2"/>
              <a:buNone/>
            </a:pPr>
            <a:r>
              <a:rPr lang="en-GB" sz="1600" dirty="0" smtClean="0"/>
              <a:t>26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January 2015</a:t>
            </a:r>
            <a:endParaRPr lang="en-GB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OC and FOC - 1111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8618" y="3545144"/>
            <a:ext cx="3261940" cy="3112598"/>
          </a:xfrm>
          <a:prstGeom prst="rect">
            <a:avLst/>
          </a:prstGeom>
        </p:spPr>
      </p:pic>
      <p:sp>
        <p:nvSpPr>
          <p:cNvPr id="100354" name="TextBox 3"/>
          <p:cNvSpPr txBox="1">
            <a:spLocks noChangeArrowheads="1"/>
          </p:cNvSpPr>
          <p:nvPr/>
        </p:nvSpPr>
        <p:spPr bwMode="auto">
          <a:xfrm>
            <a:off x="272480" y="752798"/>
            <a:ext cx="496855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2100" dirty="0" smtClean="0"/>
          </a:p>
          <a:p>
            <a:pPr lvl="1">
              <a:buFontTx/>
              <a:buChar char="-"/>
            </a:pPr>
            <a:r>
              <a:rPr lang="en-GB" sz="2100" dirty="0" smtClean="0"/>
              <a:t> 7 major east coast ports</a:t>
            </a:r>
          </a:p>
          <a:p>
            <a:pPr lvl="1">
              <a:buFontTx/>
              <a:buChar char="-"/>
            </a:pPr>
            <a:r>
              <a:rPr lang="en-GB" sz="2100" dirty="0" smtClean="0"/>
              <a:t> formally declared 31 October 2014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3" name="Oval 2"/>
          <p:cNvSpPr/>
          <p:nvPr/>
        </p:nvSpPr>
        <p:spPr>
          <a:xfrm>
            <a:off x="7986709" y="4482935"/>
            <a:ext cx="89266" cy="9819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761312" y="4797152"/>
            <a:ext cx="89266" cy="9819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368" y="5445224"/>
            <a:ext cx="11588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8075975" y="5101443"/>
            <a:ext cx="89266" cy="9819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529" y="5855129"/>
            <a:ext cx="11588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057" y="6165304"/>
            <a:ext cx="11588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170" y="5975413"/>
            <a:ext cx="11588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Spirit of Britain white cliffs high r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33120" y="1153206"/>
            <a:ext cx="3240360" cy="2275794"/>
          </a:xfrm>
          <a:prstGeom prst="rect">
            <a:avLst/>
          </a:prstGeom>
        </p:spPr>
      </p:pic>
      <p:sp>
        <p:nvSpPr>
          <p:cNvPr id="5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7176864" cy="634082"/>
          </a:xfrm>
        </p:spPr>
        <p:txBody>
          <a:bodyPr/>
          <a:lstStyle/>
          <a:p>
            <a:r>
              <a:rPr lang="en-GB" sz="3200" dirty="0" err="1" smtClean="0"/>
              <a:t>eLoran</a:t>
            </a:r>
            <a:r>
              <a:rPr lang="en-GB" sz="3200" dirty="0" smtClean="0"/>
              <a:t> Initial Operational Capability </a:t>
            </a:r>
          </a:p>
        </p:txBody>
      </p:sp>
      <p:pic>
        <p:nvPicPr>
          <p:cNvPr id="52" name="Picture 1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472" y="1988840"/>
            <a:ext cx="190724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4688" y="2269522"/>
            <a:ext cx="3784435" cy="382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(e)Loran in Europe</a:t>
            </a:r>
            <a:endParaRPr lang="en-GB" dirty="0"/>
          </a:p>
        </p:txBody>
      </p:sp>
      <p:pic>
        <p:nvPicPr>
          <p:cNvPr id="8" name="Picture 1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54" y="1249970"/>
            <a:ext cx="4038604" cy="353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09530" y="5509681"/>
            <a:ext cx="7286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NW Europe region: Coordinated by France</a:t>
            </a:r>
          </a:p>
          <a:p>
            <a:r>
              <a:rPr lang="en-GB" sz="2000" dirty="0" smtClean="0"/>
              <a:t>Administered by Control Centre Brest (CCB)</a:t>
            </a:r>
          </a:p>
          <a:p>
            <a:endParaRPr lang="en-GB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376936" y="1208941"/>
            <a:ext cx="29289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 transmitters on air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France  2</a:t>
            </a:r>
          </a:p>
          <a:p>
            <a:r>
              <a:rPr lang="en-GB" dirty="0" smtClean="0"/>
              <a:t>    - </a:t>
            </a:r>
            <a:r>
              <a:rPr lang="en-GB" dirty="0" err="1" smtClean="0"/>
              <a:t>Lessay</a:t>
            </a:r>
            <a:r>
              <a:rPr lang="en-GB" dirty="0" smtClean="0"/>
              <a:t>, </a:t>
            </a:r>
            <a:r>
              <a:rPr lang="en-GB" dirty="0" err="1" smtClean="0"/>
              <a:t>Soustons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UK  1  -  </a:t>
            </a:r>
            <a:r>
              <a:rPr lang="en-GB" dirty="0" err="1" smtClean="0"/>
              <a:t>Anthorn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Denmark (Faeroes)  1</a:t>
            </a:r>
          </a:p>
          <a:p>
            <a:r>
              <a:rPr lang="en-GB" dirty="0" smtClean="0"/>
              <a:t>    - </a:t>
            </a:r>
            <a:r>
              <a:rPr lang="en-GB" dirty="0" err="1" smtClean="0"/>
              <a:t>Ejde</a:t>
            </a:r>
            <a:endParaRPr lang="en-GB" dirty="0" smtClean="0"/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Germany  1  - </a:t>
            </a:r>
            <a:r>
              <a:rPr lang="en-GB" dirty="0" err="1" smtClean="0"/>
              <a:t>Sylt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Norway  4</a:t>
            </a:r>
          </a:p>
          <a:p>
            <a:r>
              <a:rPr lang="en-GB" dirty="0" smtClean="0"/>
              <a:t>    - </a:t>
            </a:r>
            <a:r>
              <a:rPr lang="en-GB" dirty="0" err="1" smtClean="0"/>
              <a:t>Vaerlandet</a:t>
            </a:r>
            <a:r>
              <a:rPr lang="en-GB" dirty="0" smtClean="0"/>
              <a:t>, </a:t>
            </a:r>
            <a:r>
              <a:rPr lang="en-GB" dirty="0" err="1" smtClean="0"/>
              <a:t>Boe</a:t>
            </a:r>
            <a:endParaRPr lang="en-GB" dirty="0" smtClean="0"/>
          </a:p>
          <a:p>
            <a:r>
              <a:rPr lang="en-GB" dirty="0" smtClean="0"/>
              <a:t>    - Jan </a:t>
            </a:r>
            <a:r>
              <a:rPr lang="en-GB" dirty="0" err="1" smtClean="0"/>
              <a:t>Mayen</a:t>
            </a:r>
            <a:r>
              <a:rPr lang="en-GB" dirty="0" smtClean="0"/>
              <a:t>, </a:t>
            </a:r>
            <a:r>
              <a:rPr lang="en-GB" dirty="0" err="1" smtClean="0"/>
              <a:t>Berlevåg</a:t>
            </a:r>
            <a:endParaRPr lang="en-GB" dirty="0" smtClean="0"/>
          </a:p>
          <a:p>
            <a:endParaRPr lang="en-GB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3239" y="1196752"/>
            <a:ext cx="264887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6950075" cy="706437"/>
          </a:xfrm>
        </p:spPr>
        <p:txBody>
          <a:bodyPr/>
          <a:lstStyle/>
          <a:p>
            <a:r>
              <a:rPr lang="en-GB" dirty="0" smtClean="0"/>
              <a:t>Decision by French Navy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200025" y="4365625"/>
            <a:ext cx="5688013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None/>
            </a:pPr>
            <a:endParaRPr lang="en-GB" sz="2400"/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None/>
            </a:pPr>
            <a:endParaRPr lang="en-GB" sz="2400">
              <a:solidFill>
                <a:srgbClr val="FF0000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None/>
            </a:pPr>
            <a:endParaRPr lang="en-GB" sz="2400"/>
          </a:p>
          <a:p>
            <a:pPr eaLnBrk="0" hangingPunct="0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None/>
            </a:pPr>
            <a:endParaRPr lang="en-GB" sz="2400"/>
          </a:p>
          <a:p>
            <a:pPr lvl="1" eaLnBrk="0" hangingPunct="0">
              <a:spcBef>
                <a:spcPct val="20000"/>
              </a:spcBef>
              <a:buClr>
                <a:schemeClr val="folHlink"/>
              </a:buClr>
            </a:pPr>
            <a:r>
              <a:rPr lang="en-GB" sz="2000"/>
              <a:t> </a:t>
            </a:r>
          </a:p>
        </p:txBody>
      </p:sp>
      <p:sp>
        <p:nvSpPr>
          <p:cNvPr id="88068" name="Content Placeholder 2"/>
          <p:cNvSpPr>
            <a:spLocks/>
          </p:cNvSpPr>
          <p:nvPr/>
        </p:nvSpPr>
        <p:spPr bwMode="auto">
          <a:xfrm>
            <a:off x="95216" y="1080120"/>
            <a:ext cx="608192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 eaLnBrk="0" hangingPunct="0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“French Navy is about to end Loran-C broadcasts by the end of 2015”</a:t>
            </a:r>
          </a:p>
          <a:p>
            <a:pPr marL="800100" lvl="1" indent="-342900" eaLnBrk="0" hangingPunct="0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“GNSS back up for maritime sector, such as </a:t>
            </a:r>
            <a:r>
              <a:rPr lang="en-GB" dirty="0" err="1" smtClean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eLoran</a:t>
            </a: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is not a priority for the French Maritime Directorate”</a:t>
            </a:r>
          </a:p>
          <a:p>
            <a:pPr marL="800100" lvl="1" indent="-342900" eaLnBrk="0" hangingPunct="0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“French Maritime Directorate will no longer keep in operation the French Loran-C infrastructure” </a:t>
            </a:r>
          </a:p>
          <a:p>
            <a:pPr marL="800100" lvl="1" indent="-342900" eaLnBrk="0" hangingPunct="0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“Furthermore be aware of dismantle (sic) of French installations (including </a:t>
            </a:r>
            <a:r>
              <a:rPr lang="en-GB" dirty="0" err="1" smtClean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Soustons</a:t>
            </a: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and Lessay Loran-C stations and the Brest Loran-C Control Centre) in 2016”</a:t>
            </a:r>
          </a:p>
          <a:p>
            <a:pPr marL="800100" lvl="1" indent="-342900" eaLnBrk="0" hangingPunct="0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“ By the end of 2015, the French Maritime Directorate will also stop its support in [Faroe Islands] Loran-C station” </a:t>
            </a:r>
          </a:p>
          <a:p>
            <a:pPr marL="800100" lvl="1" indent="-342900" eaLnBrk="0" hangingPunct="0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§"/>
            </a:pPr>
            <a:endParaRPr lang="en-GB" sz="2000" dirty="0" smtClean="0">
              <a:solidFill>
                <a:srgbClr val="1F497D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8" name="Picture 2" descr="http://echotango.files.wordpress.com/2011/08/c3a9metteur_loran-c_de_less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794" y="1124744"/>
            <a:ext cx="3714750" cy="55816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ming_al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544" y="1008112"/>
            <a:ext cx="689721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6950075" cy="706437"/>
          </a:xfrm>
        </p:spPr>
        <p:txBody>
          <a:bodyPr/>
          <a:lstStyle/>
          <a:p>
            <a:r>
              <a:rPr lang="en-GB" dirty="0" smtClean="0"/>
              <a:t>A commercial future for </a:t>
            </a:r>
            <a:r>
              <a:rPr lang="en-GB" dirty="0" err="1" smtClean="0"/>
              <a:t>eLoran</a:t>
            </a:r>
            <a:r>
              <a:rPr lang="en-GB" dirty="0" smtClean="0"/>
              <a:t>?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200025" y="4365625"/>
            <a:ext cx="5688013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None/>
            </a:pPr>
            <a:endParaRPr lang="en-GB" sz="2400"/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None/>
            </a:pPr>
            <a:endParaRPr lang="en-GB" sz="2400">
              <a:solidFill>
                <a:srgbClr val="FF0000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None/>
            </a:pPr>
            <a:endParaRPr lang="en-GB" sz="2400"/>
          </a:p>
          <a:p>
            <a:pPr eaLnBrk="0" hangingPunct="0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None/>
            </a:pPr>
            <a:endParaRPr lang="en-GB" sz="2400"/>
          </a:p>
          <a:p>
            <a:pPr lvl="1" eaLnBrk="0" hangingPunct="0">
              <a:spcBef>
                <a:spcPct val="20000"/>
              </a:spcBef>
              <a:buClr>
                <a:schemeClr val="folHlink"/>
              </a:buClr>
            </a:pPr>
            <a:r>
              <a:rPr lang="en-GB" sz="2000"/>
              <a:t> </a:t>
            </a:r>
          </a:p>
        </p:txBody>
      </p:sp>
      <p:sp>
        <p:nvSpPr>
          <p:cNvPr id="88068" name="Content Placeholder 2"/>
          <p:cNvSpPr>
            <a:spLocks/>
          </p:cNvSpPr>
          <p:nvPr/>
        </p:nvSpPr>
        <p:spPr bwMode="auto">
          <a:xfrm>
            <a:off x="95216" y="1080120"/>
            <a:ext cx="608192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GLA are </a:t>
            </a:r>
            <a:r>
              <a:rPr lang="en-GB" sz="2000" dirty="0" smtClean="0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supporting industry initiatives </a:t>
            </a:r>
            <a:r>
              <a:rPr lang="en-GB" sz="2000" dirty="0" smtClean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to explore operating </a:t>
            </a:r>
            <a:r>
              <a:rPr lang="en-GB" sz="2000" dirty="0" err="1" smtClean="0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eLoran</a:t>
            </a:r>
            <a:r>
              <a:rPr lang="en-GB" sz="2000" dirty="0" smtClean="0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as a commercial </a:t>
            </a:r>
            <a:r>
              <a:rPr lang="en-GB" sz="2000" dirty="0" err="1" smtClean="0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entreprise</a:t>
            </a:r>
            <a:r>
              <a:rPr lang="en-GB" sz="2000" dirty="0" smtClean="0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GB" sz="2000" dirty="0" smtClean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across Europe</a:t>
            </a:r>
          </a:p>
          <a:p>
            <a:pPr marL="800100" lvl="1" indent="-342900" eaLnBrk="0" hangingPunct="0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Babcock International</a:t>
            </a: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DCNS, </a:t>
            </a:r>
            <a:r>
              <a:rPr lang="en-GB" dirty="0" err="1" smtClean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UrsaNav</a:t>
            </a: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GB" dirty="0" err="1" smtClean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Chronos</a:t>
            </a: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Technology…</a:t>
            </a:r>
          </a:p>
          <a:p>
            <a:pPr marL="800100" lvl="1" indent="-342900" eaLnBrk="0" hangingPunct="0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Business model is challenging - requires collaboration and long term (10 years +) contracts and commitments</a:t>
            </a:r>
          </a:p>
          <a:p>
            <a:pPr marL="800100" lvl="1" indent="-342900" eaLnBrk="0" hangingPunct="0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Must be attractive for existing Administrations (UK, France, Germany, Denmark especially)</a:t>
            </a:r>
          </a:p>
          <a:p>
            <a:pPr marL="800100" lvl="1" indent="-342900" eaLnBrk="0" hangingPunct="0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Leading commercial opportunity is </a:t>
            </a:r>
            <a:r>
              <a:rPr lang="en-GB" dirty="0" smtClean="0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precision timing for telecoms</a:t>
            </a: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also…</a:t>
            </a:r>
          </a:p>
          <a:p>
            <a:pPr marL="1257300" lvl="2" indent="-342900" eaLnBrk="0" hangingPunct="0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land mobile positioning (e.g. land/sea integrated logistics)</a:t>
            </a:r>
          </a:p>
          <a:p>
            <a:pPr marL="1257300" lvl="2" indent="-342900" eaLnBrk="0" hangingPunct="0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smart power grid distribution (identified by US as CNI with greatest vulnerability)</a:t>
            </a:r>
          </a:p>
          <a:p>
            <a:pPr marL="800100" lvl="1" indent="-342900" eaLnBrk="0" hangingPunct="0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§"/>
            </a:pPr>
            <a:endParaRPr lang="en-GB" sz="2000" dirty="0" smtClean="0">
              <a:solidFill>
                <a:srgbClr val="1F497D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1072" y="637203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eLoran</a:t>
            </a:r>
            <a:r>
              <a:rPr lang="en-GB" dirty="0" smtClean="0"/>
              <a:t> 500ns timing coverage </a:t>
            </a:r>
            <a:r>
              <a:rPr lang="en-GB" b="1" dirty="0" smtClean="0"/>
              <a:t>indoors</a:t>
            </a:r>
            <a:endParaRPr lang="en-GB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57138"/>
            <a:ext cx="6689948" cy="967605"/>
          </a:xfrm>
        </p:spPr>
        <p:txBody>
          <a:bodyPr>
            <a:noAutofit/>
          </a:bodyPr>
          <a:lstStyle/>
          <a:p>
            <a:r>
              <a:rPr lang="en-GB" sz="3200" dirty="0" smtClean="0"/>
              <a:t>Complementary approaches to maritime Resilient PNT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71475" y="1400175"/>
            <a:ext cx="717381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400" dirty="0" smtClean="0"/>
              <a:t> R-Mode (Ranging Mode) on radio-beacon MF DGPS broadcasts and VHF AIS</a:t>
            </a:r>
          </a:p>
          <a:p>
            <a:pPr marL="742950" lvl="1" indent="-285750">
              <a:buFontTx/>
              <a:buChar char="-"/>
            </a:pPr>
            <a:r>
              <a:rPr lang="en-GB" dirty="0" smtClean="0"/>
              <a:t>feasibility study completed</a:t>
            </a:r>
          </a:p>
          <a:p>
            <a:pPr marL="742950" lvl="1" indent="-285750">
              <a:buFontTx/>
              <a:buChar char="-"/>
            </a:pPr>
            <a:r>
              <a:rPr lang="en-GB" dirty="0" smtClean="0"/>
              <a:t>technical demonstration soon</a:t>
            </a:r>
          </a:p>
          <a:p>
            <a:pPr marL="742950" lvl="1" indent="-285750">
              <a:buFontTx/>
              <a:buChar char="-"/>
            </a:pPr>
            <a:r>
              <a:rPr lang="en-GB" dirty="0" smtClean="0"/>
              <a:t>regulatory process not started yet</a:t>
            </a:r>
          </a:p>
          <a:p>
            <a:pPr marL="742950" lvl="1" indent="-285750">
              <a:buFontTx/>
              <a:buChar char="-"/>
            </a:pPr>
            <a:r>
              <a:rPr lang="en-GB" dirty="0" smtClean="0">
                <a:solidFill>
                  <a:srgbClr val="00B050"/>
                </a:solidFill>
              </a:rPr>
              <a:t>potential integration with </a:t>
            </a:r>
            <a:r>
              <a:rPr lang="en-GB" dirty="0" err="1" smtClean="0">
                <a:solidFill>
                  <a:srgbClr val="00B050"/>
                </a:solidFill>
              </a:rPr>
              <a:t>eLoran</a:t>
            </a:r>
            <a:endParaRPr lang="en-GB" dirty="0" smtClean="0">
              <a:solidFill>
                <a:srgbClr val="00B050"/>
              </a:solidFill>
            </a:endParaRPr>
          </a:p>
          <a:p>
            <a:pPr marL="742950" lvl="1" indent="-285750"/>
            <a:endParaRPr lang="en-GB" dirty="0" smtClean="0"/>
          </a:p>
          <a:p>
            <a:pPr>
              <a:buFont typeface="Wingdings" pitchFamily="2" charset="2"/>
              <a:buChar char="§"/>
            </a:pPr>
            <a:r>
              <a:rPr lang="en-GB" sz="2400" dirty="0" smtClean="0"/>
              <a:t> </a:t>
            </a:r>
            <a:r>
              <a:rPr lang="en-GB" sz="2400" dirty="0"/>
              <a:t>Radar absolute </a:t>
            </a:r>
            <a:r>
              <a:rPr lang="en-GB" sz="2400" dirty="0" smtClean="0"/>
              <a:t>positioning</a:t>
            </a:r>
            <a:endParaRPr lang="en-GB" sz="2400" dirty="0"/>
          </a:p>
          <a:p>
            <a:pPr marL="742950" lvl="1" indent="-285750">
              <a:buFontTx/>
              <a:buChar char="-"/>
            </a:pPr>
            <a:r>
              <a:rPr lang="en-GB" dirty="0" smtClean="0"/>
              <a:t>trial </a:t>
            </a:r>
            <a:r>
              <a:rPr lang="en-GB" dirty="0"/>
              <a:t>complete with good </a:t>
            </a:r>
            <a:r>
              <a:rPr lang="en-GB" dirty="0" smtClean="0"/>
              <a:t>results</a:t>
            </a:r>
          </a:p>
          <a:p>
            <a:pPr marL="742950" lvl="1" indent="-285750">
              <a:buFontTx/>
              <a:buChar char="-"/>
            </a:pPr>
            <a:r>
              <a:rPr lang="en-GB" dirty="0" smtClean="0"/>
              <a:t>limited effective range</a:t>
            </a:r>
          </a:p>
          <a:p>
            <a:pPr marL="742950" lvl="1" indent="-285750">
              <a:buFontTx/>
              <a:buChar char="-"/>
            </a:pPr>
            <a:r>
              <a:rPr lang="en-GB" dirty="0" smtClean="0"/>
              <a:t>no backup for ‘T’</a:t>
            </a:r>
          </a:p>
          <a:p>
            <a:pPr marL="742950" lvl="1" indent="-285750">
              <a:buFontTx/>
              <a:buChar char="-"/>
            </a:pPr>
            <a:r>
              <a:rPr lang="en-GB" dirty="0" smtClean="0"/>
              <a:t>introduction would take decades</a:t>
            </a:r>
          </a:p>
          <a:p>
            <a:pPr marL="742950" lvl="1" indent="-285750"/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</a:rPr>
              <a:t>Maritime focus with fewer cross-sector benefits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Technology less mature and less capable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More extensive shore infrastructure – higher cost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Longer regulatory timescales – beyond introduction of e-Navigation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Greater complexity and costs of ship equipage</a:t>
            </a:r>
            <a:endParaRPr lang="en-GB" dirty="0" smtClean="0">
              <a:solidFill>
                <a:srgbClr val="00B05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04" y="2172133"/>
            <a:ext cx="3844631" cy="28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93577" y="6484693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Image credit: Acid.org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93143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96" y="0"/>
            <a:ext cx="99089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04800" y="404813"/>
            <a:ext cx="9601200" cy="5524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dirty="0" smtClean="0">
                <a:solidFill>
                  <a:srgbClr val="FFFF00"/>
                </a:solidFill>
              </a:rPr>
              <a:t>For more information contact: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dirty="0" smtClean="0">
                <a:solidFill>
                  <a:srgbClr val="FFFF00"/>
                </a:solidFill>
              </a:rPr>
              <a:t>Martin.bransby@gla-rrnav.org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dirty="0" smtClean="0">
                <a:solidFill>
                  <a:srgbClr val="FFFF00"/>
                </a:solidFill>
              </a:rPr>
              <a:t>Tel: +44 (0)1255 245042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dirty="0" smtClean="0">
                <a:solidFill>
                  <a:srgbClr val="FFFF00"/>
                </a:solidFill>
              </a:rPr>
              <a:t>Cell: +44 (0)7770 265652</a:t>
            </a:r>
          </a:p>
          <a:p>
            <a:pPr eaLnBrk="1" hangingPunct="1">
              <a:buFont typeface="Wingdings" pitchFamily="2" charset="2"/>
              <a:buNone/>
            </a:pPr>
            <a:endParaRPr lang="en-GB" sz="2400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GB" sz="2400" dirty="0" smtClean="0"/>
          </a:p>
          <a:p>
            <a:pPr eaLnBrk="1" hangingPunct="1">
              <a:buFont typeface="Wingdings" pitchFamily="2" charset="2"/>
              <a:buNone/>
            </a:pPr>
            <a:endParaRPr lang="en-GB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24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GB" sz="2400" dirty="0" smtClean="0"/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572500" y="0"/>
            <a:ext cx="1333500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Image credit: Tim Harvey</a:t>
            </a:r>
          </a:p>
        </p:txBody>
      </p:sp>
      <p:sp>
        <p:nvSpPr>
          <p:cNvPr id="25605" name="Title 1"/>
          <p:cNvSpPr>
            <a:spLocks noGrp="1"/>
          </p:cNvSpPr>
          <p:nvPr>
            <p:ph type="title"/>
          </p:nvPr>
        </p:nvSpPr>
        <p:spPr>
          <a:xfrm>
            <a:off x="2649538" y="3357563"/>
            <a:ext cx="3816350" cy="830262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835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rrnav_template1">
  <a:themeElements>
    <a:clrScheme name="glarrnav_template1 13">
      <a:dk1>
        <a:srgbClr val="094891"/>
      </a:dk1>
      <a:lt1>
        <a:srgbClr val="FFFFFF"/>
      </a:lt1>
      <a:dk2>
        <a:srgbClr val="094891"/>
      </a:dk2>
      <a:lt2>
        <a:srgbClr val="CCDDF0"/>
      </a:lt2>
      <a:accent1>
        <a:srgbClr val="82A2C7"/>
      </a:accent1>
      <a:accent2>
        <a:srgbClr val="6084AE"/>
      </a:accent2>
      <a:accent3>
        <a:srgbClr val="FFFFFF"/>
      </a:accent3>
      <a:accent4>
        <a:srgbClr val="063C7B"/>
      </a:accent4>
      <a:accent5>
        <a:srgbClr val="C1CEE0"/>
      </a:accent5>
      <a:accent6>
        <a:srgbClr val="56779D"/>
      </a:accent6>
      <a:hlink>
        <a:srgbClr val="4985CD"/>
      </a:hlink>
      <a:folHlink>
        <a:srgbClr val="9E9E9E"/>
      </a:folHlink>
    </a:clrScheme>
    <a:fontScheme name="glarrnav_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rrnav_te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rrnav_te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rrnav_te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rrnav_te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rrnav_te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rrnav_te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rrnav_te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rrnav_te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rrnav_te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rrnav_te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rrnav_te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rrnav_te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rrnav_template1 13">
        <a:dk1>
          <a:srgbClr val="094891"/>
        </a:dk1>
        <a:lt1>
          <a:srgbClr val="FFFFFF"/>
        </a:lt1>
        <a:dk2>
          <a:srgbClr val="094891"/>
        </a:dk2>
        <a:lt2>
          <a:srgbClr val="CCDDF0"/>
        </a:lt2>
        <a:accent1>
          <a:srgbClr val="82A2C7"/>
        </a:accent1>
        <a:accent2>
          <a:srgbClr val="6084AE"/>
        </a:accent2>
        <a:accent3>
          <a:srgbClr val="FFFFFF"/>
        </a:accent3>
        <a:accent4>
          <a:srgbClr val="063C7B"/>
        </a:accent4>
        <a:accent5>
          <a:srgbClr val="C1CEE0"/>
        </a:accent5>
        <a:accent6>
          <a:srgbClr val="56779D"/>
        </a:accent6>
        <a:hlink>
          <a:srgbClr val="4985CD"/>
        </a:hlink>
        <a:folHlink>
          <a:srgbClr val="9E9E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glarrnav_template1</Template>
  <TotalTime>11265</TotalTime>
  <Words>460</Words>
  <Application>Microsoft Office PowerPoint</Application>
  <PresentationFormat>A4 Paper (210x297 mm)</PresentationFormat>
  <Paragraphs>89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glarrnav_template1</vt:lpstr>
      <vt:lpstr>Resilient PNT Update in Europe </vt:lpstr>
      <vt:lpstr>eLoran Initial Operational Capability </vt:lpstr>
      <vt:lpstr>Current (e)Loran in Europe</vt:lpstr>
      <vt:lpstr>Decision by French Navy</vt:lpstr>
      <vt:lpstr>A commercial future for eLoran?</vt:lpstr>
      <vt:lpstr>Complementary approaches to maritime Resilient PNT</vt:lpstr>
      <vt:lpstr>Thank You</vt:lpstr>
    </vt:vector>
  </TitlesOfParts>
  <Company>Trinity House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from Loran-C to eLoran</dc:title>
  <dc:creator>SallyB</dc:creator>
  <cp:lastModifiedBy>Dana Goward</cp:lastModifiedBy>
  <cp:revision>520</cp:revision>
  <dcterms:created xsi:type="dcterms:W3CDTF">2010-02-14T09:52:20Z</dcterms:created>
  <dcterms:modified xsi:type="dcterms:W3CDTF">2015-01-28T19:27:11Z</dcterms:modified>
</cp:coreProperties>
</file>