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7" d="100"/>
          <a:sy n="47" d="100"/>
        </p:scale>
        <p:origin x="10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0612-373D-8A4A-9849-41EF7B719E5A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A5A5-762F-1241-B038-87C9C85A4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0612-373D-8A4A-9849-41EF7B719E5A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A5A5-762F-1241-B038-87C9C85A4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0612-373D-8A4A-9849-41EF7B719E5A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A5A5-762F-1241-B038-87C9C85A4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0612-373D-8A4A-9849-41EF7B719E5A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A5A5-762F-1241-B038-87C9C85A4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0612-373D-8A4A-9849-41EF7B719E5A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A5A5-762F-1241-B038-87C9C85A4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0612-373D-8A4A-9849-41EF7B719E5A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A5A5-762F-1241-B038-87C9C85A4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0612-373D-8A4A-9849-41EF7B719E5A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A5A5-762F-1241-B038-87C9C85A4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0612-373D-8A4A-9849-41EF7B719E5A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A5A5-762F-1241-B038-87C9C85A4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0612-373D-8A4A-9849-41EF7B719E5A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A5A5-762F-1241-B038-87C9C85A4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0612-373D-8A4A-9849-41EF7B719E5A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A5A5-762F-1241-B038-87C9C85A4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0612-373D-8A4A-9849-41EF7B719E5A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4A5A5-762F-1241-B038-87C9C85A41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80612-373D-8A4A-9849-41EF7B719E5A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4A5A5-762F-1241-B038-87C9C85A41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4414"/>
            <a:ext cx="7772400" cy="1699327"/>
          </a:xfrm>
        </p:spPr>
        <p:txBody>
          <a:bodyPr/>
          <a:lstStyle/>
          <a:p>
            <a:r>
              <a:rPr lang="en-US" dirty="0" smtClean="0"/>
              <a:t>US PNT Advisory Board (PNTAB) Thoughts on Assured PNT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76196"/>
          </a:xfrm>
        </p:spPr>
        <p:txBody>
          <a:bodyPr/>
          <a:lstStyle/>
          <a:p>
            <a:r>
              <a:rPr lang="en-US" dirty="0" smtClean="0"/>
              <a:t>Professor Brad Parkinson</a:t>
            </a:r>
          </a:p>
          <a:p>
            <a:r>
              <a:rPr lang="en-US" dirty="0" smtClean="0"/>
              <a:t>Stanford University</a:t>
            </a:r>
          </a:p>
          <a:p>
            <a:r>
              <a:rPr lang="en-US" dirty="0" smtClean="0"/>
              <a:t>Thanks to Sponsors: FAA, Aerospace</a:t>
            </a:r>
          </a:p>
          <a:p>
            <a:r>
              <a:rPr lang="en-US" sz="2000" dirty="0" smtClean="0"/>
              <a:t>(But all opinions are mine!)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211015"/>
            <a:ext cx="8232775" cy="826551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PNT Advisory Board Views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363" y="1139482"/>
            <a:ext cx="8787161" cy="5185117"/>
          </a:xfrm>
        </p:spPr>
        <p:txBody>
          <a:bodyPr tIns="182880">
            <a:normAutofit fontScale="92500" lnSpcReduction="20000"/>
          </a:bodyPr>
          <a:lstStyle/>
          <a:p>
            <a:r>
              <a:rPr lang="en-US" dirty="0" smtClean="0"/>
              <a:t>Primary PNTAB Objective:</a:t>
            </a:r>
          </a:p>
          <a:p>
            <a:pPr marL="688975" lvl="1" indent="-350838"/>
            <a:r>
              <a:rPr lang="en-US" dirty="0" smtClean="0"/>
              <a:t>Assured </a:t>
            </a:r>
            <a:r>
              <a:rPr lang="en-US" i="1" u="sng" dirty="0" smtClean="0"/>
              <a:t>PNT</a:t>
            </a:r>
            <a:r>
              <a:rPr lang="en-US" dirty="0" smtClean="0"/>
              <a:t> for all users </a:t>
            </a:r>
            <a:r>
              <a:rPr lang="en-US" b="1" i="1" u="sng" dirty="0" smtClean="0"/>
              <a:t>(Resilient!)</a:t>
            </a:r>
          </a:p>
          <a:p>
            <a:r>
              <a:rPr lang="en-US" dirty="0" smtClean="0"/>
              <a:t>Current Assessment</a:t>
            </a:r>
          </a:p>
          <a:p>
            <a:pPr marL="688975" lvl="1" indent="-350838"/>
            <a:r>
              <a:rPr lang="en-US" dirty="0"/>
              <a:t>No current or foreseeable alternative to GNSS </a:t>
            </a:r>
            <a:r>
              <a:rPr lang="en-US" dirty="0" smtClean="0"/>
              <a:t>(primarily </a:t>
            </a:r>
            <a:r>
              <a:rPr lang="en-US" dirty="0"/>
              <a:t>GPS) can deliver equivalent accuracy (to millimeters, 3D) and world wide 24/7 availability</a:t>
            </a:r>
          </a:p>
          <a:p>
            <a:pPr marL="688975" lvl="1" indent="-350838"/>
            <a:r>
              <a:rPr lang="en-US" dirty="0"/>
              <a:t>But </a:t>
            </a:r>
            <a:r>
              <a:rPr lang="en-US" dirty="0" smtClean="0"/>
              <a:t>“Space-to-Earth” L-Band </a:t>
            </a:r>
            <a:r>
              <a:rPr lang="en-US" dirty="0"/>
              <a:t>signals </a:t>
            </a:r>
            <a:r>
              <a:rPr lang="en-US" dirty="0" smtClean="0"/>
              <a:t>are </a:t>
            </a:r>
            <a:r>
              <a:rPr lang="en-US" dirty="0"/>
              <a:t>very weak</a:t>
            </a:r>
          </a:p>
          <a:p>
            <a:r>
              <a:rPr lang="en-US" dirty="0" smtClean="0"/>
              <a:t>Therefore our Focus is </a:t>
            </a:r>
            <a:r>
              <a:rPr lang="en-US" b="1" i="1" u="sng" dirty="0" smtClean="0">
                <a:solidFill>
                  <a:srgbClr val="FF0000"/>
                </a:solidFill>
              </a:rPr>
              <a:t>PTA</a:t>
            </a:r>
            <a:endParaRPr lang="en-US" dirty="0" smtClean="0">
              <a:solidFill>
                <a:srgbClr val="FF0000"/>
              </a:solidFill>
            </a:endParaRPr>
          </a:p>
          <a:p>
            <a:pPr marL="688975" lvl="1" indent="-350838"/>
            <a:r>
              <a:rPr lang="en-US" b="1" i="1" u="sng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rotect the radio spectrum + identify + prosecute interferers</a:t>
            </a:r>
          </a:p>
          <a:p>
            <a:pPr marL="688975" lvl="1" indent="-350838"/>
            <a:r>
              <a:rPr lang="en-US" b="1" i="1" u="sng" dirty="0" smtClean="0">
                <a:solidFill>
                  <a:srgbClr val="FF0000"/>
                </a:solidFill>
              </a:rPr>
              <a:t>T</a:t>
            </a:r>
            <a:r>
              <a:rPr lang="en-US" dirty="0" smtClean="0"/>
              <a:t>oughen GPS receivers against natural and human interference</a:t>
            </a:r>
          </a:p>
          <a:p>
            <a:pPr marL="688975" lvl="1" indent="-350838"/>
            <a:r>
              <a:rPr lang="en-US" b="1" i="1" u="sng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ugment with additional PNT sources and techniques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1436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defTabSz="457200" rtl="0">
              <a:spcBef>
                <a:spcPct val="0"/>
              </a:spcBef>
            </a:pPr>
            <a:r>
              <a:rPr lang="en-US" sz="3600" b="1" i="1" u="sng" dirty="0" smtClean="0">
                <a:solidFill>
                  <a:srgbClr val="FF0000"/>
                </a:solidFill>
              </a:rPr>
              <a:t>A</a:t>
            </a:r>
            <a:r>
              <a:rPr lang="en-US" sz="3600" dirty="0" smtClean="0"/>
              <a:t>ugment with additional PNT sources and techniques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09826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eLoran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</a:p>
          <a:p>
            <a:r>
              <a:rPr lang="en-US" dirty="0" smtClean="0"/>
              <a:t>Modernized </a:t>
            </a:r>
            <a:r>
              <a:rPr lang="en-US" dirty="0" err="1" smtClean="0"/>
              <a:t>DMEs</a:t>
            </a:r>
            <a:r>
              <a:rPr lang="en-US" dirty="0" smtClean="0"/>
              <a:t> for aviation</a:t>
            </a:r>
          </a:p>
          <a:p>
            <a:r>
              <a:rPr lang="en-US" dirty="0" smtClean="0"/>
              <a:t>Other </a:t>
            </a:r>
            <a:r>
              <a:rPr lang="en-US" dirty="0" err="1" smtClean="0"/>
              <a:t>GNSSs</a:t>
            </a:r>
            <a:endParaRPr lang="en-US" dirty="0" smtClean="0"/>
          </a:p>
          <a:p>
            <a:pPr lvl="1"/>
            <a:r>
              <a:rPr lang="en-US" dirty="0" smtClean="0"/>
              <a:t>“Only GPS is currently authorized for reception in US” – FCC</a:t>
            </a:r>
          </a:p>
          <a:p>
            <a:pPr lvl="1"/>
            <a:r>
              <a:rPr lang="en-US" dirty="0" smtClean="0"/>
              <a:t>RTCA SC159 working on MOPS including other GNSS</a:t>
            </a:r>
          </a:p>
          <a:p>
            <a:pPr lvl="1"/>
            <a:r>
              <a:rPr lang="en-US" dirty="0" smtClean="0"/>
              <a:t>No plans to add other GNSS to WAAS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67074" y="5210027"/>
            <a:ext cx="8672768" cy="1457313"/>
          </a:xfrm>
          <a:prstGeom prst="rect">
            <a:avLst/>
          </a:prstGeom>
          <a:gradFill rotWithShape="1">
            <a:gsLst>
              <a:gs pos="0">
                <a:srgbClr val="F1DF75"/>
              </a:gs>
              <a:gs pos="100000">
                <a:srgbClr val="F1DF75">
                  <a:gamma/>
                  <a:tint val="0"/>
                  <a:invGamma/>
                </a:srgbClr>
              </a:gs>
            </a:gsLst>
            <a:lin ang="5400000" scaled="1"/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Summary of Results from Independent Review Board </a:t>
            </a:r>
          </a:p>
          <a:p>
            <a:pPr algn="ctr"/>
            <a:r>
              <a:rPr lang="en-US" dirty="0" smtClean="0"/>
              <a:t>Re: Loran – Convened by US/DOS (2006)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Unanimous Recommendation – deploy </a:t>
            </a:r>
            <a:r>
              <a:rPr lang="en-US" sz="1600" dirty="0" err="1" smtClean="0"/>
              <a:t>eLoran</a:t>
            </a:r>
            <a:endParaRPr lang="en-U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DOT, DHS, </a:t>
            </a:r>
            <a:r>
              <a:rPr lang="en-US" sz="1600" dirty="0" smtClean="0">
                <a:solidFill>
                  <a:srgbClr val="FF0000"/>
                </a:solidFill>
              </a:rPr>
              <a:t>and PNT EXCOM </a:t>
            </a:r>
            <a:r>
              <a:rPr lang="en-US" sz="1600" dirty="0" smtClean="0"/>
              <a:t>supported this recommendation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But </a:t>
            </a:r>
            <a:r>
              <a:rPr lang="en-US" sz="1600" dirty="0" err="1" smtClean="0"/>
              <a:t>eLoran</a:t>
            </a:r>
            <a:r>
              <a:rPr lang="en-US" sz="1600" dirty="0" smtClean="0"/>
              <a:t> was a victim of budget tightening, and dismantling or existing Loran stations began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5613" y="327704"/>
            <a:ext cx="8232775" cy="83820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1" compatLnSpc="1">
            <a:prstTxWarp prst="textNoShape">
              <a:avLst/>
            </a:prstTxWarp>
            <a:no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eLoran</a:t>
            </a:r>
            <a:r>
              <a:rPr lang="en-US" sz="3600" dirty="0" smtClean="0">
                <a:solidFill>
                  <a:srgbClr val="002060"/>
                </a:solidFill>
              </a:rPr>
              <a:t> Previously Recommended</a:t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en-US" sz="3600" dirty="0" smtClean="0">
                <a:solidFill>
                  <a:srgbClr val="002060"/>
                </a:solidFill>
              </a:rPr>
              <a:t>by PNT EXCOM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67074" y="1083457"/>
            <a:ext cx="8876926" cy="406605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dirty="0" smtClean="0"/>
              <a:t>Conclusions – (DOT IRB Dec. 2006):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100" dirty="0" smtClean="0"/>
              <a:t>Assurance of PNT availability –a prudent &amp; responsible policy</a:t>
            </a:r>
          </a:p>
          <a:p>
            <a:pPr marL="577850" lvl="1" indent="-241300">
              <a:lnSpc>
                <a:spcPct val="100000"/>
              </a:lnSpc>
              <a:spcBef>
                <a:spcPts val="600"/>
              </a:spcBef>
            </a:pPr>
            <a:r>
              <a:rPr lang="en-US" sz="1900" dirty="0" smtClean="0"/>
              <a:t>Critical safety-of-life &amp; economic security applications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100" dirty="0" err="1" smtClean="0"/>
              <a:t>eLoran</a:t>
            </a:r>
            <a:r>
              <a:rPr lang="en-US" sz="2100" dirty="0" smtClean="0"/>
              <a:t> </a:t>
            </a:r>
            <a:r>
              <a:rPr lang="en-US" sz="2100" dirty="0"/>
              <a:t>is a cost-effective backup –to protect and extend GPS- for identified national critical GPS-based applications</a:t>
            </a:r>
          </a:p>
          <a:p>
            <a:pPr marL="577850" lvl="1" indent="-241300">
              <a:lnSpc>
                <a:spcPct val="100000"/>
              </a:lnSpc>
              <a:spcBef>
                <a:spcPts val="600"/>
              </a:spcBef>
            </a:pPr>
            <a:r>
              <a:rPr lang="en-US" sz="1900" dirty="0"/>
              <a:t>Interoperable &amp; independent</a:t>
            </a:r>
          </a:p>
          <a:p>
            <a:pPr marL="577850" lvl="1" indent="-241300">
              <a:lnSpc>
                <a:spcPct val="100000"/>
              </a:lnSpc>
              <a:spcBef>
                <a:spcPts val="600"/>
              </a:spcBef>
            </a:pPr>
            <a:r>
              <a:rPr lang="en-US" sz="1900" dirty="0"/>
              <a:t>Different physical limitations &amp; failure modes</a:t>
            </a:r>
          </a:p>
          <a:p>
            <a:pPr marL="577850" lvl="1" indent="-241300">
              <a:lnSpc>
                <a:spcPct val="100000"/>
              </a:lnSpc>
              <a:spcBef>
                <a:spcPts val="600"/>
              </a:spcBef>
            </a:pPr>
            <a:r>
              <a:rPr lang="en-US" sz="1900" dirty="0"/>
              <a:t>Seamless operations &amp; </a:t>
            </a:r>
            <a:r>
              <a:rPr lang="en-US" sz="1900" dirty="0">
                <a:solidFill>
                  <a:srgbClr val="FF0000"/>
                </a:solidFill>
              </a:rPr>
              <a:t>GPS threat deterrent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100" dirty="0"/>
              <a:t>Given US Government </a:t>
            </a:r>
            <a:r>
              <a:rPr lang="en-US" sz="2100" dirty="0" err="1" smtClean="0"/>
              <a:t>supportbelieve</a:t>
            </a:r>
            <a:r>
              <a:rPr lang="en-US" sz="2100" dirty="0" smtClean="0"/>
              <a:t> users </a:t>
            </a:r>
            <a:r>
              <a:rPr lang="en-US" sz="2100" dirty="0"/>
              <a:t>will equip with </a:t>
            </a:r>
            <a:r>
              <a:rPr lang="en-US" sz="2100" dirty="0" err="1"/>
              <a:t>eLoran</a:t>
            </a:r>
            <a:r>
              <a:rPr lang="en-US" sz="2100" dirty="0"/>
              <a:t> as </a:t>
            </a:r>
            <a:r>
              <a:rPr lang="en-US" sz="2100" dirty="0" smtClean="0"/>
              <a:t>backup</a:t>
            </a:r>
          </a:p>
          <a:p>
            <a:pPr marL="577850" lvl="1" indent="-241300">
              <a:lnSpc>
                <a:spcPct val="100000"/>
              </a:lnSpc>
              <a:spcBef>
                <a:spcPts val="600"/>
              </a:spcBef>
            </a:pPr>
            <a:r>
              <a:rPr lang="en-US" sz="1900" dirty="0"/>
              <a:t>International </a:t>
            </a:r>
            <a:r>
              <a:rPr lang="en-US" sz="1900" dirty="0" err="1" smtClean="0"/>
              <a:t>communitylooking</a:t>
            </a:r>
            <a:r>
              <a:rPr lang="en-US" sz="1900" dirty="0" smtClean="0"/>
              <a:t> </a:t>
            </a:r>
            <a:r>
              <a:rPr lang="en-US" sz="1900" dirty="0"/>
              <a:t>for </a:t>
            </a:r>
            <a:r>
              <a:rPr lang="en-US" sz="1900"/>
              <a:t>US </a:t>
            </a:r>
            <a:r>
              <a:rPr lang="en-US" sz="1900" smtClean="0"/>
              <a:t>leadership</a:t>
            </a:r>
            <a:endParaRPr lang="en-US" sz="19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267074" y="4799199"/>
            <a:ext cx="8672768" cy="1457313"/>
          </a:xfrm>
          <a:prstGeom prst="rect">
            <a:avLst/>
          </a:prstGeom>
          <a:gradFill rotWithShape="1">
            <a:gsLst>
              <a:gs pos="0">
                <a:srgbClr val="F1DF75"/>
              </a:gs>
              <a:gs pos="100000">
                <a:srgbClr val="F1DF75">
                  <a:gamma/>
                  <a:tint val="0"/>
                  <a:invGamma/>
                </a:srgbClr>
              </a:gs>
            </a:gsLst>
            <a:lin ang="5400000" scaled="1"/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Summary of Results from Independent Review Board </a:t>
            </a:r>
          </a:p>
          <a:p>
            <a:pPr algn="ctr"/>
            <a:r>
              <a:rPr lang="en-US" dirty="0" smtClean="0"/>
              <a:t>Re: Loran – Convened by US/DOS (2006)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Unanimous Recommendation – deploy </a:t>
            </a:r>
            <a:r>
              <a:rPr lang="en-US" sz="1600" dirty="0" err="1" smtClean="0"/>
              <a:t>eLoran</a:t>
            </a:r>
            <a:endParaRPr lang="en-U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DOT, DHS, </a:t>
            </a:r>
            <a:r>
              <a:rPr lang="en-US" sz="1600" dirty="0" smtClean="0">
                <a:solidFill>
                  <a:srgbClr val="FF0000"/>
                </a:solidFill>
              </a:rPr>
              <a:t>and PNT EXCOM </a:t>
            </a:r>
            <a:r>
              <a:rPr lang="en-US" sz="1600" dirty="0" smtClean="0"/>
              <a:t>supported this recommendation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But </a:t>
            </a:r>
            <a:r>
              <a:rPr lang="en-US" sz="1600" dirty="0" err="1" smtClean="0"/>
              <a:t>eLoran</a:t>
            </a:r>
            <a:r>
              <a:rPr lang="en-US" sz="1600" dirty="0" smtClean="0"/>
              <a:t> was a victim of budget tightening, and dismantling or existing Loran stations began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509773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3260</TotalTime>
  <Words>328</Words>
  <Application>Microsoft Office PowerPoint</Application>
  <PresentationFormat>On-screen Show (4:3)</PresentationFormat>
  <Paragraphs>43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US PNT Advisory Board (PNTAB) Thoughts on Assured PNT</vt:lpstr>
      <vt:lpstr>PNT Advisory Board Views</vt:lpstr>
      <vt:lpstr>Augment with additional PNT sources and techniques</vt:lpstr>
      <vt:lpstr>eLoran Previously Recommended by PNT EXCOM</vt:lpstr>
    </vt:vector>
  </TitlesOfParts>
  <Company>Stanford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Bradford Parkinson</dc:creator>
  <cp:lastModifiedBy>Dana Goward</cp:lastModifiedBy>
  <cp:revision>2</cp:revision>
  <dcterms:created xsi:type="dcterms:W3CDTF">2015-01-22T17:02:05Z</dcterms:created>
  <dcterms:modified xsi:type="dcterms:W3CDTF">2015-01-28T19:24:02Z</dcterms:modified>
</cp:coreProperties>
</file>